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64" r:id="rId5"/>
    <p:sldId id="276" r:id="rId6"/>
    <p:sldId id="310" r:id="rId7"/>
    <p:sldId id="282" r:id="rId8"/>
    <p:sldId id="283" r:id="rId9"/>
    <p:sldId id="284" r:id="rId10"/>
    <p:sldId id="297" r:id="rId11"/>
    <p:sldId id="285" r:id="rId12"/>
    <p:sldId id="286" r:id="rId13"/>
    <p:sldId id="287" r:id="rId14"/>
    <p:sldId id="288" r:id="rId15"/>
    <p:sldId id="311" r:id="rId16"/>
    <p:sldId id="289" r:id="rId17"/>
    <p:sldId id="291" r:id="rId18"/>
    <p:sldId id="279" r:id="rId19"/>
    <p:sldId id="290" r:id="rId20"/>
    <p:sldId id="292" r:id="rId21"/>
    <p:sldId id="293" r:id="rId22"/>
    <p:sldId id="294" r:id="rId23"/>
    <p:sldId id="295" r:id="rId24"/>
    <p:sldId id="296" r:id="rId25"/>
    <p:sldId id="298" r:id="rId26"/>
    <p:sldId id="299" r:id="rId27"/>
    <p:sldId id="300" r:id="rId28"/>
    <p:sldId id="301" r:id="rId29"/>
    <p:sldId id="302" r:id="rId30"/>
    <p:sldId id="303" r:id="rId31"/>
    <p:sldId id="304" r:id="rId32"/>
    <p:sldId id="305" r:id="rId33"/>
    <p:sldId id="306" r:id="rId34"/>
    <p:sldId id="308" r:id="rId35"/>
    <p:sldId id="309" r:id="rId3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5" autoAdjust="0"/>
    <p:restoredTop sz="94280" autoAdjust="0"/>
  </p:normalViewPr>
  <p:slideViewPr>
    <p:cSldViewPr showGuides="1">
      <p:cViewPr varScale="1">
        <p:scale>
          <a:sx n="59" d="100"/>
          <a:sy n="59" d="100"/>
        </p:scale>
        <p:origin x="192" y="164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custT="1"/>
      <dgm:spPr/>
      <dgm:t>
        <a:bodyPr/>
        <a:lstStyle/>
        <a:p>
          <a:r>
            <a:rPr lang="en-US" sz="3200" dirty="0"/>
            <a:t>Group </a:t>
          </a:r>
          <a:r>
            <a:rPr lang="en-US" sz="3200" dirty="0" smtClean="0"/>
            <a:t>Task</a:t>
          </a:r>
          <a:endParaRPr lang="en-US" sz="3200" dirty="0"/>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custT="1"/>
      <dgm:spPr/>
      <dgm:t>
        <a:bodyPr/>
        <a:lstStyle/>
        <a:p>
          <a:r>
            <a:rPr lang="en-US" sz="2400" dirty="0" smtClean="0"/>
            <a:t>Cooperatives are often seen as </a:t>
          </a:r>
          <a:r>
            <a:rPr lang="en-US" sz="2400" dirty="0" err="1" smtClean="0"/>
            <a:t>organisations</a:t>
          </a:r>
          <a:r>
            <a:rPr lang="en-US" sz="2400" dirty="0" smtClean="0"/>
            <a:t> of many individuals with each attempting to pursue their own goals (Sexton, 1984; Shaffer, 1987). Discuss what these goals might be.</a:t>
          </a:r>
          <a:endParaRPr lang="en-US" sz="2400" dirty="0"/>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A9DD881E-A532-414B-870C-8ADE2076F78C}" type="pres">
      <dgm:prSet presAssocID="{477D14C5-CED9-4CFC-B338-DFB0C8090B9F}" presName="parentText" presStyleLbl="node1" presStyleIdx="0" presStyleCnt="1" custLinFactNeighborX="-3" custLinFactNeighborY="-37267">
        <dgm:presLayoutVars>
          <dgm:chMax val="0"/>
          <dgm:bulletEnabled val="1"/>
        </dgm:presLayoutVars>
      </dgm:prSet>
      <dgm:spPr/>
      <dgm:t>
        <a:bodyPr/>
        <a:lstStyle/>
        <a:p>
          <a:endParaRPr lang="en-US"/>
        </a:p>
      </dgm:t>
    </dgm:pt>
    <dgm:pt modelId="{CD5F6E02-AD43-4E7A-935B-DDF5D6C74800}" type="pres">
      <dgm:prSet presAssocID="{477D14C5-CED9-4CFC-B338-DFB0C8090B9F}" presName="childText" presStyleLbl="revTx" presStyleIdx="0" presStyleCnt="1" custScaleY="165633">
        <dgm:presLayoutVars>
          <dgm:bulletEnabled val="1"/>
        </dgm:presLayoutVars>
      </dgm:prSet>
      <dgm:spPr/>
      <dgm:t>
        <a:bodyPr/>
        <a:lstStyle/>
        <a:p>
          <a:endParaRPr lang="en-US"/>
        </a:p>
      </dgm:t>
    </dgm:pt>
  </dgm:ptLst>
  <dgm:cxnLst>
    <dgm:cxn modelId="{8D0A4494-246A-45A7-AB6A-CDBC9E33ECD3}" type="presOf" srcId="{477D14C5-CED9-4CFC-B338-DFB0C8090B9F}" destId="{A9DD881E-A532-414B-870C-8ADE2076F78C}"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BDE416F-F97E-4F73-BE1A-C12EA4F60682}" type="presOf" srcId="{90119837-5B71-4D44-BB01-DB0B084933C8}" destId="{ED5DCCC5-BCA8-4491-AA37-BAF153ECA184}" srcOrd="0" destOrd="0" presId="urn:microsoft.com/office/officeart/2005/8/layout/vList2"/>
    <dgm:cxn modelId="{594ECC8D-94FA-41B7-9F5F-6B7A67E36EF5}" type="presOf" srcId="{C111C18A-FD96-4E63-821A-54D70D8DC65F}" destId="{CD5F6E02-AD43-4E7A-935B-DDF5D6C74800}" srcOrd="0" destOrd="0" presId="urn:microsoft.com/office/officeart/2005/8/layout/vList2"/>
    <dgm:cxn modelId="{7D461F02-AB37-447A-AC6B-D31C4D2EC6A9}" srcId="{90119837-5B71-4D44-BB01-DB0B084933C8}" destId="{477D14C5-CED9-4CFC-B338-DFB0C8090B9F}" srcOrd="0" destOrd="0" parTransId="{92DFCBC7-BC14-4697-8ECD-BF0D5B1EDA3B}" sibTransId="{87E3C0DB-7BEE-424E-8E11-B838D238D595}"/>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custT="1"/>
      <dgm:spPr/>
      <dgm:t>
        <a:bodyPr/>
        <a:lstStyle/>
        <a:p>
          <a:r>
            <a:rPr lang="en-US" sz="3200" dirty="0"/>
            <a:t>Group </a:t>
          </a:r>
          <a:r>
            <a:rPr lang="en-US" sz="3200" dirty="0" smtClean="0"/>
            <a:t>Task</a:t>
          </a:r>
          <a:endParaRPr lang="en-US" sz="3200" dirty="0"/>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custT="1"/>
      <dgm:spPr/>
      <dgm:t>
        <a:bodyPr/>
        <a:lstStyle/>
        <a:p>
          <a:r>
            <a:rPr lang="en-US" sz="2400" dirty="0" smtClean="0"/>
            <a:t>It has been argued that family ownership could either be perceived as an opportunity or a threat. Discuss possible reasons for these perceptions.</a:t>
          </a:r>
          <a:endParaRPr lang="en-US" sz="2400" dirty="0"/>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A9DD881E-A532-414B-870C-8ADE2076F78C}" type="pres">
      <dgm:prSet presAssocID="{477D14C5-CED9-4CFC-B338-DFB0C8090B9F}" presName="parentText" presStyleLbl="node1" presStyleIdx="0" presStyleCnt="1" custLinFactNeighborX="-3" custLinFactNeighborY="-37267">
        <dgm:presLayoutVars>
          <dgm:chMax val="0"/>
          <dgm:bulletEnabled val="1"/>
        </dgm:presLayoutVars>
      </dgm:prSet>
      <dgm:spPr/>
      <dgm:t>
        <a:bodyPr/>
        <a:lstStyle/>
        <a:p>
          <a:endParaRPr lang="en-US"/>
        </a:p>
      </dgm:t>
    </dgm:pt>
    <dgm:pt modelId="{CD5F6E02-AD43-4E7A-935B-DDF5D6C74800}" type="pres">
      <dgm:prSet presAssocID="{477D14C5-CED9-4CFC-B338-DFB0C8090B9F}" presName="childText" presStyleLbl="revTx" presStyleIdx="0" presStyleCnt="1" custScaleY="165633">
        <dgm:presLayoutVars>
          <dgm:bulletEnabled val="1"/>
        </dgm:presLayoutVars>
      </dgm:prSet>
      <dgm:spPr/>
      <dgm:t>
        <a:bodyPr/>
        <a:lstStyle/>
        <a:p>
          <a:endParaRPr lang="en-US"/>
        </a:p>
      </dgm:t>
    </dgm:pt>
  </dgm:ptLst>
  <dgm:cxnLst>
    <dgm:cxn modelId="{8D0A4494-246A-45A7-AB6A-CDBC9E33ECD3}" type="presOf" srcId="{477D14C5-CED9-4CFC-B338-DFB0C8090B9F}" destId="{A9DD881E-A532-414B-870C-8ADE2076F78C}"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BDE416F-F97E-4F73-BE1A-C12EA4F60682}" type="presOf" srcId="{90119837-5B71-4D44-BB01-DB0B084933C8}" destId="{ED5DCCC5-BCA8-4491-AA37-BAF153ECA184}" srcOrd="0" destOrd="0" presId="urn:microsoft.com/office/officeart/2005/8/layout/vList2"/>
    <dgm:cxn modelId="{594ECC8D-94FA-41B7-9F5F-6B7A67E36EF5}" type="presOf" srcId="{C111C18A-FD96-4E63-821A-54D70D8DC65F}" destId="{CD5F6E02-AD43-4E7A-935B-DDF5D6C74800}" srcOrd="0" destOrd="0" presId="urn:microsoft.com/office/officeart/2005/8/layout/vList2"/>
    <dgm:cxn modelId="{7D461F02-AB37-447A-AC6B-D31C4D2EC6A9}" srcId="{90119837-5B71-4D44-BB01-DB0B084933C8}" destId="{477D14C5-CED9-4CFC-B338-DFB0C8090B9F}" srcOrd="0" destOrd="0" parTransId="{92DFCBC7-BC14-4697-8ECD-BF0D5B1EDA3B}" sibTransId="{87E3C0DB-7BEE-424E-8E11-B838D238D595}"/>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custT="1"/>
      <dgm:spPr/>
      <dgm:t>
        <a:bodyPr/>
        <a:lstStyle/>
        <a:p>
          <a:r>
            <a:rPr lang="en-US" sz="3200" dirty="0"/>
            <a:t>Group </a:t>
          </a:r>
          <a:r>
            <a:rPr lang="en-US" sz="3200" dirty="0" smtClean="0"/>
            <a:t>Task</a:t>
          </a:r>
          <a:endParaRPr lang="en-US" sz="3200" dirty="0"/>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custT="1"/>
      <dgm:spPr/>
      <dgm:t>
        <a:bodyPr/>
        <a:lstStyle/>
        <a:p>
          <a:r>
            <a:rPr lang="en-US" sz="2400" dirty="0" smtClean="0"/>
            <a:t>Discuss the advantages and disadvantages of selecting the board members based on: </a:t>
          </a:r>
          <a:r>
            <a:rPr lang="en-US" sz="2400" dirty="0" err="1" smtClean="0"/>
            <a:t>i</a:t>
          </a:r>
          <a:r>
            <a:rPr lang="en-US" sz="2400" dirty="0" smtClean="0"/>
            <a:t>) democratic and stakeholder theory, and ii) stewardship theory.</a:t>
          </a:r>
          <a:endParaRPr lang="en-US" sz="2400" dirty="0"/>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A9DD881E-A532-414B-870C-8ADE2076F78C}" type="pres">
      <dgm:prSet presAssocID="{477D14C5-CED9-4CFC-B338-DFB0C8090B9F}" presName="parentText" presStyleLbl="node1" presStyleIdx="0" presStyleCnt="1" custLinFactNeighborX="-3" custLinFactNeighborY="-37267">
        <dgm:presLayoutVars>
          <dgm:chMax val="0"/>
          <dgm:bulletEnabled val="1"/>
        </dgm:presLayoutVars>
      </dgm:prSet>
      <dgm:spPr/>
      <dgm:t>
        <a:bodyPr/>
        <a:lstStyle/>
        <a:p>
          <a:endParaRPr lang="en-US"/>
        </a:p>
      </dgm:t>
    </dgm:pt>
    <dgm:pt modelId="{CD5F6E02-AD43-4E7A-935B-DDF5D6C74800}" type="pres">
      <dgm:prSet presAssocID="{477D14C5-CED9-4CFC-B338-DFB0C8090B9F}" presName="childText" presStyleLbl="revTx" presStyleIdx="0" presStyleCnt="1" custScaleY="165633">
        <dgm:presLayoutVars>
          <dgm:bulletEnabled val="1"/>
        </dgm:presLayoutVars>
      </dgm:prSet>
      <dgm:spPr/>
      <dgm:t>
        <a:bodyPr/>
        <a:lstStyle/>
        <a:p>
          <a:endParaRPr lang="en-US"/>
        </a:p>
      </dgm:t>
    </dgm:pt>
  </dgm:ptLst>
  <dgm:cxnLst>
    <dgm:cxn modelId="{8D0A4494-246A-45A7-AB6A-CDBC9E33ECD3}" type="presOf" srcId="{477D14C5-CED9-4CFC-B338-DFB0C8090B9F}" destId="{A9DD881E-A532-414B-870C-8ADE2076F78C}"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BDE416F-F97E-4F73-BE1A-C12EA4F60682}" type="presOf" srcId="{90119837-5B71-4D44-BB01-DB0B084933C8}" destId="{ED5DCCC5-BCA8-4491-AA37-BAF153ECA184}" srcOrd="0" destOrd="0" presId="urn:microsoft.com/office/officeart/2005/8/layout/vList2"/>
    <dgm:cxn modelId="{594ECC8D-94FA-41B7-9F5F-6B7A67E36EF5}" type="presOf" srcId="{C111C18A-FD96-4E63-821A-54D70D8DC65F}" destId="{CD5F6E02-AD43-4E7A-935B-DDF5D6C74800}" srcOrd="0" destOrd="0" presId="urn:microsoft.com/office/officeart/2005/8/layout/vList2"/>
    <dgm:cxn modelId="{7D461F02-AB37-447A-AC6B-D31C4D2EC6A9}" srcId="{90119837-5B71-4D44-BB01-DB0B084933C8}" destId="{477D14C5-CED9-4CFC-B338-DFB0C8090B9F}" srcOrd="0" destOrd="0" parTransId="{92DFCBC7-BC14-4697-8ECD-BF0D5B1EDA3B}" sibTransId="{87E3C0DB-7BEE-424E-8E11-B838D238D595}"/>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9801348"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Group </a:t>
          </a:r>
          <a:r>
            <a:rPr lang="en-US" sz="3200" kern="1200" dirty="0" smtClean="0"/>
            <a:t>Task</a:t>
          </a:r>
          <a:endParaRPr lang="en-US" sz="3200" kern="1200" dirty="0"/>
        </a:p>
      </dsp:txBody>
      <dsp:txXfrm>
        <a:off x="59399" y="59399"/>
        <a:ext cx="9682550" cy="1098002"/>
      </dsp:txXfrm>
    </dsp:sp>
    <dsp:sp modelId="{CD5F6E02-AD43-4E7A-935B-DDF5D6C74800}">
      <dsp:nvSpPr>
        <dsp:cNvPr id="0" name=""/>
        <dsp:cNvSpPr/>
      </dsp:nvSpPr>
      <dsp:spPr>
        <a:xfrm>
          <a:off x="0" y="1673589"/>
          <a:ext cx="9801348" cy="234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Cooperatives are often seen as </a:t>
          </a:r>
          <a:r>
            <a:rPr lang="en-US" sz="2400" kern="1200" dirty="0" err="1" smtClean="0"/>
            <a:t>organisations</a:t>
          </a:r>
          <a:r>
            <a:rPr lang="en-US" sz="2400" kern="1200" dirty="0" smtClean="0"/>
            <a:t> of many individuals with each attempting to pursue their own goals (Sexton, 1984; Shaffer, 1987). Discuss what these goals might be.</a:t>
          </a:r>
          <a:endParaRPr lang="en-US" sz="2400" kern="1200" dirty="0"/>
        </a:p>
      </dsp:txBody>
      <dsp:txXfrm>
        <a:off x="0" y="1673589"/>
        <a:ext cx="9801348" cy="2340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334221"/>
          <a:ext cx="9801348"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Group </a:t>
          </a:r>
          <a:r>
            <a:rPr lang="en-US" sz="3200" kern="1200" dirty="0" smtClean="0"/>
            <a:t>Task</a:t>
          </a:r>
          <a:endParaRPr lang="en-US" sz="3200" kern="1200" dirty="0"/>
        </a:p>
      </dsp:txBody>
      <dsp:txXfrm>
        <a:off x="59399" y="393620"/>
        <a:ext cx="9682550" cy="1098002"/>
      </dsp:txXfrm>
    </dsp:sp>
    <dsp:sp modelId="{CD5F6E02-AD43-4E7A-935B-DDF5D6C74800}">
      <dsp:nvSpPr>
        <dsp:cNvPr id="0" name=""/>
        <dsp:cNvSpPr/>
      </dsp:nvSpPr>
      <dsp:spPr>
        <a:xfrm>
          <a:off x="0" y="1952163"/>
          <a:ext cx="9801348" cy="1782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It has been argued that family ownership could either be perceived as an opportunity or a threat. Discuss possible reasons for these perceptions.</a:t>
          </a:r>
          <a:endParaRPr lang="en-US" sz="2400" kern="1200" dirty="0"/>
        </a:p>
      </dsp:txBody>
      <dsp:txXfrm>
        <a:off x="0" y="1952163"/>
        <a:ext cx="9801348" cy="1782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334221"/>
          <a:ext cx="9801348"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Group </a:t>
          </a:r>
          <a:r>
            <a:rPr lang="en-US" sz="3200" kern="1200" dirty="0" smtClean="0"/>
            <a:t>Task</a:t>
          </a:r>
          <a:endParaRPr lang="en-US" sz="3200" kern="1200" dirty="0"/>
        </a:p>
      </dsp:txBody>
      <dsp:txXfrm>
        <a:off x="59399" y="393620"/>
        <a:ext cx="9682550" cy="1098002"/>
      </dsp:txXfrm>
    </dsp:sp>
    <dsp:sp modelId="{CD5F6E02-AD43-4E7A-935B-DDF5D6C74800}">
      <dsp:nvSpPr>
        <dsp:cNvPr id="0" name=""/>
        <dsp:cNvSpPr/>
      </dsp:nvSpPr>
      <dsp:spPr>
        <a:xfrm>
          <a:off x="0" y="1952163"/>
          <a:ext cx="9801348" cy="1782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Discuss the advantages and disadvantages of selecting the board members based on: </a:t>
          </a:r>
          <a:r>
            <a:rPr lang="en-US" sz="2400" kern="1200" dirty="0" err="1" smtClean="0"/>
            <a:t>i</a:t>
          </a:r>
          <a:r>
            <a:rPr lang="en-US" sz="2400" kern="1200" dirty="0" smtClean="0"/>
            <a:t>) democratic and stakeholder theory, and ii) stewardship theory.</a:t>
          </a:r>
          <a:endParaRPr lang="en-US" sz="2400" kern="1200" dirty="0"/>
        </a:p>
      </dsp:txBody>
      <dsp:txXfrm>
        <a:off x="0" y="1952163"/>
        <a:ext cx="9801348" cy="17828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10/23/17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10/23/17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10/23/17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10/23/17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10/23/17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10/23/17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10/23/17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10/23/17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10/23/17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10/23/17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10/23/17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10/23/17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a:t>
            </a:r>
            <a:r>
              <a:rPr lang="en-US" dirty="0" smtClean="0"/>
              <a:t>10</a:t>
            </a:r>
            <a:r>
              <a:rPr lang="en-US" dirty="0"/>
              <a:t/>
            </a:r>
            <a:br>
              <a:rPr lang="en-US" dirty="0"/>
            </a:br>
            <a:r>
              <a:rPr lang="en-US" dirty="0"/>
              <a:t>Cooperatives and Family </a:t>
            </a:r>
            <a:r>
              <a:rPr lang="en-US" dirty="0" smtClean="0"/>
              <a:t>Businesses</a:t>
            </a:r>
            <a:endParaRPr lang="en-US" dirty="0"/>
          </a:p>
        </p:txBody>
      </p:sp>
      <p:sp>
        <p:nvSpPr>
          <p:cNvPr id="3" name="Subtitle 2"/>
          <p:cNvSpPr>
            <a:spLocks noGrp="1"/>
          </p:cNvSpPr>
          <p:nvPr>
            <p:ph type="subTitle" idx="1"/>
          </p:nvPr>
        </p:nvSpPr>
        <p:spPr/>
        <p:txBody>
          <a:bodyPr/>
          <a:lstStyle/>
          <a:p>
            <a:r>
              <a:rPr lang="en-US" dirty="0" smtClean="0"/>
              <a:t>Contemporary issues in Social Accounting</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5331" y="476672"/>
            <a:ext cx="10157354" cy="864096"/>
          </a:xfrm>
        </p:spPr>
        <p:txBody>
          <a:bodyPr>
            <a:normAutofit fontScale="90000"/>
          </a:bodyPr>
          <a:lstStyle/>
          <a:p>
            <a:r>
              <a:rPr lang="en-US" dirty="0" smtClean="0"/>
              <a:t>Cooperatives and social capital </a:t>
            </a:r>
            <a:r>
              <a:rPr lang="en-US" sz="2700" dirty="0" smtClean="0"/>
              <a:t>(continued)</a:t>
            </a:r>
            <a:endParaRPr lang="en-US" sz="2700" dirty="0"/>
          </a:p>
        </p:txBody>
      </p:sp>
      <p:sp>
        <p:nvSpPr>
          <p:cNvPr id="14" name="Content Placeholder 13"/>
          <p:cNvSpPr>
            <a:spLocks noGrp="1"/>
          </p:cNvSpPr>
          <p:nvPr>
            <p:ph idx="1"/>
          </p:nvPr>
        </p:nvSpPr>
        <p:spPr>
          <a:xfrm>
            <a:off x="1117309" y="1628800"/>
            <a:ext cx="10157354" cy="4896544"/>
          </a:xfrm>
        </p:spPr>
        <p:txBody>
          <a:bodyPr numCol="1">
            <a:normAutofit/>
          </a:bodyPr>
          <a:lstStyle/>
          <a:p>
            <a:r>
              <a:rPr lang="en-US" dirty="0" smtClean="0"/>
              <a:t>Boost of economic democracy</a:t>
            </a:r>
          </a:p>
          <a:p>
            <a:r>
              <a:rPr lang="en-US" dirty="0" smtClean="0"/>
              <a:t>Solidarity</a:t>
            </a:r>
          </a:p>
          <a:p>
            <a:r>
              <a:rPr lang="en-US" dirty="0" smtClean="0"/>
              <a:t>Social skills</a:t>
            </a:r>
          </a:p>
          <a:p>
            <a:r>
              <a:rPr lang="en-US" dirty="0" smtClean="0"/>
              <a:t>Low prices		</a:t>
            </a: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80476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5331" y="476672"/>
            <a:ext cx="10157354" cy="864096"/>
          </a:xfrm>
        </p:spPr>
        <p:txBody>
          <a:bodyPr>
            <a:normAutofit/>
          </a:bodyPr>
          <a:lstStyle/>
          <a:p>
            <a:r>
              <a:rPr lang="en-US" dirty="0" smtClean="0"/>
              <a:t>Cooperatives and performance</a:t>
            </a:r>
            <a:endParaRPr lang="en-US" sz="2700" dirty="0"/>
          </a:p>
        </p:txBody>
      </p:sp>
      <p:sp>
        <p:nvSpPr>
          <p:cNvPr id="14" name="Content Placeholder 13"/>
          <p:cNvSpPr>
            <a:spLocks noGrp="1"/>
          </p:cNvSpPr>
          <p:nvPr>
            <p:ph idx="1"/>
          </p:nvPr>
        </p:nvSpPr>
        <p:spPr>
          <a:xfrm>
            <a:off x="1117309" y="1628800"/>
            <a:ext cx="10157354" cy="4896544"/>
          </a:xfrm>
        </p:spPr>
        <p:txBody>
          <a:bodyPr numCol="1">
            <a:normAutofit/>
          </a:bodyPr>
          <a:lstStyle/>
          <a:p>
            <a:r>
              <a:rPr lang="en-US" dirty="0" smtClean="0"/>
              <a:t>As </a:t>
            </a:r>
            <a:r>
              <a:rPr lang="en-US" dirty="0" err="1" smtClean="0"/>
              <a:t>Kyazze</a:t>
            </a:r>
            <a:r>
              <a:rPr lang="en-US" dirty="0" smtClean="0"/>
              <a:t> et al. (2017) identify, cooperatives’ performance is affected by:</a:t>
            </a:r>
          </a:p>
          <a:p>
            <a:pPr>
              <a:buFontTx/>
              <a:buChar char="-"/>
            </a:pPr>
            <a:r>
              <a:rPr lang="en-US" dirty="0" smtClean="0"/>
              <a:t>Monitoring rights</a:t>
            </a:r>
          </a:p>
          <a:p>
            <a:pPr>
              <a:buFontTx/>
              <a:buChar char="-"/>
            </a:pPr>
            <a:r>
              <a:rPr lang="en-US" dirty="0" smtClean="0"/>
              <a:t>Ratification of management decision</a:t>
            </a:r>
          </a:p>
          <a:p>
            <a:pPr>
              <a:buFontTx/>
              <a:buChar char="-"/>
            </a:pPr>
            <a:r>
              <a:rPr lang="en-US" dirty="0" smtClean="0"/>
              <a:t>Innovation and policy compliance		</a:t>
            </a:r>
            <a:endParaRPr lang="en-US" dirty="0"/>
          </a:p>
          <a:p>
            <a:r>
              <a:rPr lang="en-US" dirty="0" smtClean="0"/>
              <a:t>Offering social benefits improves cooperatives’ performance (</a:t>
            </a:r>
            <a:r>
              <a:rPr lang="en-US" dirty="0" err="1" smtClean="0"/>
              <a:t>Karthikeyan</a:t>
            </a:r>
            <a:r>
              <a:rPr lang="en-US" dirty="0" smtClean="0"/>
              <a:t>, 2013).</a:t>
            </a:r>
          </a:p>
          <a:p>
            <a:r>
              <a:rPr lang="en-US" dirty="0" smtClean="0"/>
              <a:t>Good corporate governance practice, improves cooperatives’ performance (Ruben &amp; Heras, 2012).</a:t>
            </a:r>
          </a:p>
          <a:p>
            <a:pPr marL="0" indent="0">
              <a:buNone/>
            </a:pPr>
            <a:endParaRPr lang="en-US" dirty="0" smtClean="0"/>
          </a:p>
        </p:txBody>
      </p:sp>
    </p:spTree>
    <p:extLst>
      <p:ext uri="{BB962C8B-B14F-4D97-AF65-F5344CB8AC3E}">
        <p14:creationId xmlns:p14="http://schemas.microsoft.com/office/powerpoint/2010/main" val="260026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989956" y="1196752"/>
            <a:ext cx="7947377" cy="4470400"/>
          </a:xfrm>
          <a:prstGeom prst="rect">
            <a:avLst/>
          </a:prstGeom>
        </p:spPr>
      </p:pic>
    </p:spTree>
    <p:extLst>
      <p:ext uri="{BB962C8B-B14F-4D97-AF65-F5344CB8AC3E}">
        <p14:creationId xmlns:p14="http://schemas.microsoft.com/office/powerpoint/2010/main" val="304027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5331" y="476672"/>
            <a:ext cx="10157354" cy="864096"/>
          </a:xfrm>
        </p:spPr>
        <p:txBody>
          <a:bodyPr>
            <a:normAutofit/>
          </a:bodyPr>
          <a:lstStyle/>
          <a:p>
            <a:r>
              <a:rPr lang="en-US" dirty="0" smtClean="0"/>
              <a:t>Family Business</a:t>
            </a:r>
            <a:endParaRPr lang="en-US" sz="2700" dirty="0"/>
          </a:p>
        </p:txBody>
      </p:sp>
      <p:sp>
        <p:nvSpPr>
          <p:cNvPr id="14" name="Content Placeholder 13"/>
          <p:cNvSpPr>
            <a:spLocks noGrp="1"/>
          </p:cNvSpPr>
          <p:nvPr>
            <p:ph idx="1"/>
          </p:nvPr>
        </p:nvSpPr>
        <p:spPr>
          <a:xfrm>
            <a:off x="1117309" y="1628800"/>
            <a:ext cx="10157354" cy="4896544"/>
          </a:xfrm>
        </p:spPr>
        <p:txBody>
          <a:bodyPr numCol="1">
            <a:normAutofit fontScale="92500" lnSpcReduction="10000"/>
          </a:bodyPr>
          <a:lstStyle/>
          <a:p>
            <a:pPr marL="0" indent="0" algn="just">
              <a:buNone/>
            </a:pPr>
            <a:r>
              <a:rPr lang="en-GB" dirty="0"/>
              <a:t>The Institute of Family Business (IFB) states a firm is considered a family enterprise, if:</a:t>
            </a:r>
          </a:p>
          <a:p>
            <a:pPr marL="0" indent="0" algn="just">
              <a:buNone/>
            </a:pPr>
            <a:r>
              <a:rPr lang="en-GB" dirty="0" smtClean="0"/>
              <a:t>1. The </a:t>
            </a:r>
            <a:r>
              <a:rPr lang="en-GB" dirty="0"/>
              <a:t>majority of votes are owned by the person or persons who established the firm, or those who have acquired the share capital of the firm or who are in the  possession of their spouses, parents, child or child's direct heirs. </a:t>
            </a:r>
          </a:p>
          <a:p>
            <a:pPr marL="0" indent="0" algn="just">
              <a:buNone/>
            </a:pPr>
            <a:r>
              <a:rPr lang="en-GB" dirty="0" smtClean="0"/>
              <a:t>2. The </a:t>
            </a:r>
            <a:r>
              <a:rPr lang="en-GB" dirty="0"/>
              <a:t>majority of votes may be indirect or direct. </a:t>
            </a:r>
          </a:p>
          <a:p>
            <a:pPr marL="0" indent="0" algn="just">
              <a:buNone/>
            </a:pPr>
            <a:r>
              <a:rPr lang="en-GB" dirty="0" smtClean="0"/>
              <a:t>3. At </a:t>
            </a:r>
            <a:r>
              <a:rPr lang="en-GB" dirty="0"/>
              <a:t>least one representative of the family or kin is involved in the management or  administration of the firm. </a:t>
            </a:r>
          </a:p>
          <a:p>
            <a:pPr marL="0" indent="0" algn="just">
              <a:buNone/>
            </a:pPr>
            <a:r>
              <a:rPr lang="en-GB" dirty="0" smtClean="0"/>
              <a:t>4. Listed </a:t>
            </a:r>
            <a:r>
              <a:rPr lang="en-GB" dirty="0"/>
              <a:t>companies meet the definition of a family enterprise if the person, who established or acquired the firm (share capital) or their families or descendants possess 25% of the right to vote as mandated by their share capital.</a:t>
            </a:r>
          </a:p>
          <a:p>
            <a:pPr marL="0" indent="0">
              <a:buNone/>
            </a:pPr>
            <a:endParaRPr lang="en-US" dirty="0" smtClean="0"/>
          </a:p>
        </p:txBody>
      </p:sp>
    </p:spTree>
    <p:extLst>
      <p:ext uri="{BB962C8B-B14F-4D97-AF65-F5344CB8AC3E}">
        <p14:creationId xmlns:p14="http://schemas.microsoft.com/office/powerpoint/2010/main" val="36165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5331" y="476672"/>
            <a:ext cx="10157354" cy="864096"/>
          </a:xfrm>
        </p:spPr>
        <p:txBody>
          <a:bodyPr>
            <a:normAutofit/>
          </a:bodyPr>
          <a:lstStyle/>
          <a:p>
            <a:r>
              <a:rPr lang="en-US" dirty="0" smtClean="0"/>
              <a:t>Family Business- examples</a:t>
            </a:r>
            <a:endParaRPr lang="en-US" sz="2700" dirty="0"/>
          </a:p>
        </p:txBody>
      </p:sp>
      <p:sp>
        <p:nvSpPr>
          <p:cNvPr id="14" name="Content Placeholder 13"/>
          <p:cNvSpPr>
            <a:spLocks noGrp="1"/>
          </p:cNvSpPr>
          <p:nvPr>
            <p:ph idx="1"/>
          </p:nvPr>
        </p:nvSpPr>
        <p:spPr>
          <a:xfrm>
            <a:off x="1117309" y="1628800"/>
            <a:ext cx="10157354" cy="3744416"/>
          </a:xfrm>
        </p:spPr>
        <p:txBody>
          <a:bodyPr numCol="1">
            <a:normAutofit/>
          </a:bodyPr>
          <a:lstStyle/>
          <a:p>
            <a:pPr algn="just">
              <a:buFontTx/>
              <a:buChar char="-"/>
            </a:pPr>
            <a:r>
              <a:rPr lang="en-GB" dirty="0" smtClean="0"/>
              <a:t>Swire group</a:t>
            </a:r>
          </a:p>
          <a:p>
            <a:pPr algn="just">
              <a:buFontTx/>
              <a:buChar char="-"/>
            </a:pPr>
            <a:r>
              <a:rPr lang="en-GB" dirty="0" smtClean="0"/>
              <a:t>Laine O’Rourke</a:t>
            </a:r>
          </a:p>
          <a:p>
            <a:pPr algn="just">
              <a:buFontTx/>
              <a:buChar char="-"/>
            </a:pPr>
            <a:r>
              <a:rPr lang="en-GB" dirty="0" smtClean="0"/>
              <a:t>Associated British Foods</a:t>
            </a:r>
          </a:p>
          <a:p>
            <a:pPr algn="just">
              <a:buFontTx/>
              <a:buChar char="-"/>
            </a:pPr>
            <a:r>
              <a:rPr lang="en-GB" dirty="0" smtClean="0"/>
              <a:t>Arnold Clark</a:t>
            </a:r>
            <a:endParaRPr lang="en-GB" dirty="0"/>
          </a:p>
          <a:p>
            <a:pPr marL="0" indent="0">
              <a:buNone/>
            </a:pPr>
            <a:endParaRPr lang="en-US" dirty="0" smtClean="0"/>
          </a:p>
        </p:txBody>
      </p:sp>
    </p:spTree>
    <p:extLst>
      <p:ext uri="{BB962C8B-B14F-4D97-AF65-F5344CB8AC3E}">
        <p14:creationId xmlns:p14="http://schemas.microsoft.com/office/powerpoint/2010/main" val="8145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1739024712"/>
              </p:ext>
            </p:extLst>
          </p:nvPr>
        </p:nvGraphicFramePr>
        <p:xfrm>
          <a:off x="1117600" y="1701800"/>
          <a:ext cx="9801348"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5331" y="476672"/>
            <a:ext cx="10157354" cy="864096"/>
          </a:xfrm>
        </p:spPr>
        <p:txBody>
          <a:bodyPr>
            <a:normAutofit/>
          </a:bodyPr>
          <a:lstStyle/>
          <a:p>
            <a:r>
              <a:rPr lang="en-US" dirty="0" smtClean="0"/>
              <a:t>Family Business and social capital</a:t>
            </a:r>
            <a:endParaRPr lang="en-US" sz="2700" dirty="0"/>
          </a:p>
        </p:txBody>
      </p:sp>
      <p:sp>
        <p:nvSpPr>
          <p:cNvPr id="14" name="Content Placeholder 13"/>
          <p:cNvSpPr>
            <a:spLocks noGrp="1"/>
          </p:cNvSpPr>
          <p:nvPr>
            <p:ph idx="1"/>
          </p:nvPr>
        </p:nvSpPr>
        <p:spPr>
          <a:xfrm>
            <a:off x="1117309" y="1628800"/>
            <a:ext cx="10157354" cy="3744416"/>
          </a:xfrm>
        </p:spPr>
        <p:txBody>
          <a:bodyPr numCol="1">
            <a:normAutofit lnSpcReduction="10000"/>
          </a:bodyPr>
          <a:lstStyle/>
          <a:p>
            <a:r>
              <a:rPr lang="en-GB" dirty="0"/>
              <a:t>‘the family is a source, builder and user of social capital</a:t>
            </a:r>
            <a:r>
              <a:rPr lang="en-GB" dirty="0" smtClean="0"/>
              <a:t>’ (</a:t>
            </a:r>
            <a:r>
              <a:rPr lang="en-GB" dirty="0" err="1" smtClean="0"/>
              <a:t>Bubolz</a:t>
            </a:r>
            <a:r>
              <a:rPr lang="en-GB" dirty="0" smtClean="0"/>
              <a:t>, 2001, p. 130)</a:t>
            </a:r>
          </a:p>
          <a:p>
            <a:r>
              <a:rPr lang="en-GB" dirty="0" smtClean="0"/>
              <a:t>Moral behaviour</a:t>
            </a:r>
          </a:p>
          <a:p>
            <a:r>
              <a:rPr lang="en-GB" dirty="0" smtClean="0"/>
              <a:t>Coordination and cooperation</a:t>
            </a:r>
          </a:p>
          <a:p>
            <a:r>
              <a:rPr lang="en-GB" dirty="0" smtClean="0"/>
              <a:t>Stability and interaction</a:t>
            </a:r>
          </a:p>
          <a:p>
            <a:r>
              <a:rPr lang="en-GB" dirty="0" smtClean="0"/>
              <a:t>Socialisation</a:t>
            </a:r>
          </a:p>
          <a:p>
            <a:r>
              <a:rPr lang="en-GB" dirty="0" smtClean="0"/>
              <a:t>Solidarity</a:t>
            </a:r>
            <a:endParaRPr lang="en-US" dirty="0" smtClean="0"/>
          </a:p>
        </p:txBody>
      </p:sp>
    </p:spTree>
    <p:extLst>
      <p:ext uri="{BB962C8B-B14F-4D97-AF65-F5344CB8AC3E}">
        <p14:creationId xmlns:p14="http://schemas.microsoft.com/office/powerpoint/2010/main" val="346081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7924" y="728700"/>
            <a:ext cx="10157354" cy="1008112"/>
          </a:xfrm>
        </p:spPr>
        <p:txBody>
          <a:bodyPr>
            <a:normAutofit fontScale="90000"/>
          </a:bodyPr>
          <a:lstStyle/>
          <a:p>
            <a:r>
              <a:rPr lang="en-US" dirty="0" smtClean="0"/>
              <a:t>Cooperative business model-</a:t>
            </a:r>
            <a:br>
              <a:rPr lang="en-US" dirty="0" smtClean="0"/>
            </a:br>
            <a:r>
              <a:rPr lang="en-US" dirty="0" smtClean="0"/>
              <a:t> main spheres</a:t>
            </a:r>
            <a:endParaRPr lang="en-US" sz="2700" dirty="0"/>
          </a:p>
        </p:txBody>
      </p:sp>
      <p:sp>
        <p:nvSpPr>
          <p:cNvPr id="2" name="Oval 1"/>
          <p:cNvSpPr/>
          <p:nvPr/>
        </p:nvSpPr>
        <p:spPr>
          <a:xfrm>
            <a:off x="3934172" y="4605471"/>
            <a:ext cx="244827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membership</a:t>
            </a:r>
            <a:endParaRPr lang="en-GB" sz="2000" dirty="0"/>
          </a:p>
        </p:txBody>
      </p:sp>
      <p:sp>
        <p:nvSpPr>
          <p:cNvPr id="3" name="Oval 2"/>
          <p:cNvSpPr/>
          <p:nvPr/>
        </p:nvSpPr>
        <p:spPr>
          <a:xfrm>
            <a:off x="6310436" y="2547036"/>
            <a:ext cx="2448272"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Organisational structure</a:t>
            </a:r>
            <a:endParaRPr lang="en-GB" sz="1800" dirty="0"/>
          </a:p>
        </p:txBody>
      </p:sp>
      <p:sp>
        <p:nvSpPr>
          <p:cNvPr id="4" name="Oval 3"/>
          <p:cNvSpPr/>
          <p:nvPr/>
        </p:nvSpPr>
        <p:spPr>
          <a:xfrm>
            <a:off x="7894612" y="4437112"/>
            <a:ext cx="266429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community</a:t>
            </a:r>
            <a:endParaRPr lang="en-GB" dirty="0"/>
          </a:p>
        </p:txBody>
      </p:sp>
      <p:sp>
        <p:nvSpPr>
          <p:cNvPr id="6" name="Oval 5"/>
          <p:cNvSpPr/>
          <p:nvPr/>
        </p:nvSpPr>
        <p:spPr>
          <a:xfrm>
            <a:off x="1413892" y="2397567"/>
            <a:ext cx="374441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Board and executive team</a:t>
            </a:r>
            <a:endParaRPr lang="en-GB" dirty="0"/>
          </a:p>
        </p:txBody>
      </p:sp>
    </p:spTree>
    <p:extLst>
      <p:ext uri="{BB962C8B-B14F-4D97-AF65-F5344CB8AC3E}">
        <p14:creationId xmlns:p14="http://schemas.microsoft.com/office/powerpoint/2010/main" val="41955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3892" y="908720"/>
            <a:ext cx="9950800" cy="720080"/>
          </a:xfrm>
        </p:spPr>
        <p:txBody>
          <a:bodyPr>
            <a:normAutofit fontScale="90000"/>
          </a:bodyPr>
          <a:lstStyle/>
          <a:p>
            <a:r>
              <a:rPr lang="en-US" sz="4000" dirty="0" smtClean="0"/>
              <a:t>Organisational model and governance structures </a:t>
            </a:r>
            <a:r>
              <a:rPr lang="en-US" sz="2700" dirty="0" smtClean="0"/>
              <a:t>(continued)</a:t>
            </a:r>
            <a:endParaRPr lang="en-US" sz="2700" dirty="0"/>
          </a:p>
        </p:txBody>
      </p:sp>
      <p:sp>
        <p:nvSpPr>
          <p:cNvPr id="14" name="Content Placeholder 13"/>
          <p:cNvSpPr>
            <a:spLocks noGrp="1"/>
          </p:cNvSpPr>
          <p:nvPr>
            <p:ph idx="1"/>
          </p:nvPr>
        </p:nvSpPr>
        <p:spPr>
          <a:xfrm>
            <a:off x="1117309" y="1916832"/>
            <a:ext cx="10157354" cy="4752528"/>
          </a:xfrm>
        </p:spPr>
        <p:txBody>
          <a:bodyPr numCol="1">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200" dirty="0" smtClean="0"/>
          </a:p>
          <a:p>
            <a:pPr marL="0" indent="0">
              <a:buNone/>
            </a:pPr>
            <a:endParaRPr lang="en-US" sz="1200" dirty="0"/>
          </a:p>
          <a:p>
            <a:pPr marL="0" indent="0">
              <a:buNone/>
            </a:pPr>
            <a:r>
              <a:rPr lang="en-US" sz="1200" dirty="0" smtClean="0"/>
              <a:t>                 Figure 2: Overlaps between participation, governance and executive management (</a:t>
            </a:r>
            <a:r>
              <a:rPr lang="en-US" sz="1200" dirty="0" err="1" smtClean="0"/>
              <a:t>Mazzarol</a:t>
            </a:r>
            <a:r>
              <a:rPr lang="en-US" sz="1200" dirty="0" smtClean="0"/>
              <a:t> et al., 2011, p. 16)</a:t>
            </a:r>
          </a:p>
        </p:txBody>
      </p:sp>
      <p:pic>
        <p:nvPicPr>
          <p:cNvPr id="3" name="Picture 2"/>
          <p:cNvPicPr>
            <a:picLocks noChangeAspect="1"/>
          </p:cNvPicPr>
          <p:nvPr/>
        </p:nvPicPr>
        <p:blipFill>
          <a:blip r:embed="rId2"/>
          <a:stretch>
            <a:fillRect/>
          </a:stretch>
        </p:blipFill>
        <p:spPr>
          <a:xfrm>
            <a:off x="1485900" y="2136536"/>
            <a:ext cx="8280920" cy="3884752"/>
          </a:xfrm>
          <a:prstGeom prst="rect">
            <a:avLst/>
          </a:prstGeom>
        </p:spPr>
      </p:pic>
    </p:spTree>
    <p:extLst>
      <p:ext uri="{BB962C8B-B14F-4D97-AF65-F5344CB8AC3E}">
        <p14:creationId xmlns:p14="http://schemas.microsoft.com/office/powerpoint/2010/main" val="262132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5331" y="476672"/>
            <a:ext cx="10157354" cy="864096"/>
          </a:xfrm>
        </p:spPr>
        <p:txBody>
          <a:bodyPr>
            <a:normAutofit fontScale="90000"/>
          </a:bodyPr>
          <a:lstStyle/>
          <a:p>
            <a:r>
              <a:rPr lang="en-US" dirty="0" smtClean="0"/>
              <a:t>Accountability and governance models</a:t>
            </a:r>
            <a:endParaRPr lang="en-US" sz="2700" dirty="0"/>
          </a:p>
        </p:txBody>
      </p:sp>
      <p:sp>
        <p:nvSpPr>
          <p:cNvPr id="14" name="Content Placeholder 13"/>
          <p:cNvSpPr>
            <a:spLocks noGrp="1"/>
          </p:cNvSpPr>
          <p:nvPr>
            <p:ph idx="1"/>
          </p:nvPr>
        </p:nvSpPr>
        <p:spPr>
          <a:xfrm>
            <a:off x="1117309" y="1628800"/>
            <a:ext cx="10157354" cy="3744416"/>
          </a:xfrm>
        </p:spPr>
        <p:txBody>
          <a:bodyPr numCol="1">
            <a:normAutofit/>
          </a:bodyPr>
          <a:lstStyle/>
          <a:p>
            <a:pPr>
              <a:buFontTx/>
              <a:buChar char="-"/>
            </a:pPr>
            <a:r>
              <a:rPr lang="en-US" dirty="0" smtClean="0"/>
              <a:t>Compliance</a:t>
            </a:r>
          </a:p>
          <a:p>
            <a:pPr>
              <a:buFontTx/>
              <a:buChar char="-"/>
            </a:pPr>
            <a:r>
              <a:rPr lang="en-US" dirty="0" smtClean="0"/>
              <a:t>Partnership</a:t>
            </a:r>
          </a:p>
          <a:p>
            <a:pPr>
              <a:buFontTx/>
              <a:buChar char="-"/>
            </a:pPr>
            <a:r>
              <a:rPr lang="en-US" dirty="0" smtClean="0"/>
              <a:t>Democratic</a:t>
            </a:r>
          </a:p>
          <a:p>
            <a:pPr>
              <a:buFontTx/>
              <a:buChar char="-"/>
            </a:pPr>
            <a:r>
              <a:rPr lang="en-US" dirty="0" smtClean="0"/>
              <a:t>Stakeholder</a:t>
            </a:r>
          </a:p>
          <a:p>
            <a:pPr>
              <a:buFontTx/>
              <a:buChar char="-"/>
            </a:pPr>
            <a:r>
              <a:rPr lang="en-US" dirty="0" smtClean="0"/>
              <a:t>Co-optation</a:t>
            </a:r>
          </a:p>
          <a:p>
            <a:pPr>
              <a:buFontTx/>
              <a:buChar char="-"/>
            </a:pPr>
            <a:r>
              <a:rPr lang="en-US" dirty="0" smtClean="0"/>
              <a:t>‘Rubber stamp’</a:t>
            </a:r>
          </a:p>
          <a:p>
            <a:pPr>
              <a:buFontTx/>
              <a:buChar char="-"/>
            </a:pPr>
            <a:endParaRPr lang="en-US" dirty="0" smtClean="0"/>
          </a:p>
        </p:txBody>
      </p:sp>
    </p:spTree>
    <p:extLst>
      <p:ext uri="{BB962C8B-B14F-4D97-AF65-F5344CB8AC3E}">
        <p14:creationId xmlns:p14="http://schemas.microsoft.com/office/powerpoint/2010/main" val="306910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Chapter Structure</a:t>
            </a:r>
          </a:p>
        </p:txBody>
      </p:sp>
      <p:sp>
        <p:nvSpPr>
          <p:cNvPr id="14" name="Content Placeholder 13"/>
          <p:cNvSpPr>
            <a:spLocks noGrp="1"/>
          </p:cNvSpPr>
          <p:nvPr>
            <p:ph idx="1"/>
          </p:nvPr>
        </p:nvSpPr>
        <p:spPr/>
        <p:txBody>
          <a:bodyPr/>
          <a:lstStyle/>
          <a:p>
            <a:r>
              <a:rPr lang="en-US" dirty="0" smtClean="0"/>
              <a:t>The Cooperative Movement</a:t>
            </a:r>
          </a:p>
          <a:p>
            <a:r>
              <a:rPr lang="en-US" dirty="0" smtClean="0"/>
              <a:t>Family Business</a:t>
            </a:r>
          </a:p>
          <a:p>
            <a:r>
              <a:rPr lang="en-US" dirty="0" smtClean="0"/>
              <a:t>Organisational Model and Governance Structures</a:t>
            </a:r>
          </a:p>
          <a:p>
            <a:r>
              <a:rPr lang="en-US" dirty="0" smtClean="0"/>
              <a:t>Who governs, board roles and relationships</a:t>
            </a:r>
          </a:p>
          <a:p>
            <a:r>
              <a:rPr lang="en-US" dirty="0" smtClean="0"/>
              <a:t>Public’s trust</a:t>
            </a: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5331" y="476672"/>
            <a:ext cx="10157354" cy="864096"/>
          </a:xfrm>
        </p:spPr>
        <p:txBody>
          <a:bodyPr>
            <a:normAutofit fontScale="90000"/>
          </a:bodyPr>
          <a:lstStyle/>
          <a:p>
            <a:r>
              <a:rPr lang="en-US" dirty="0" smtClean="0"/>
              <a:t>Organisational management theories</a:t>
            </a:r>
            <a:endParaRPr lang="en-US" sz="2700" dirty="0"/>
          </a:p>
        </p:txBody>
      </p:sp>
      <p:sp>
        <p:nvSpPr>
          <p:cNvPr id="14" name="Content Placeholder 13"/>
          <p:cNvSpPr>
            <a:spLocks noGrp="1"/>
          </p:cNvSpPr>
          <p:nvPr>
            <p:ph idx="1"/>
          </p:nvPr>
        </p:nvSpPr>
        <p:spPr>
          <a:xfrm>
            <a:off x="1117309" y="1628800"/>
            <a:ext cx="10157354" cy="3744416"/>
          </a:xfrm>
        </p:spPr>
        <p:txBody>
          <a:bodyPr numCol="1">
            <a:normAutofit/>
          </a:bodyPr>
          <a:lstStyle/>
          <a:p>
            <a:pPr>
              <a:buFontTx/>
              <a:buChar char="-"/>
            </a:pPr>
            <a:r>
              <a:rPr lang="en-US" dirty="0" smtClean="0"/>
              <a:t>Agency theory </a:t>
            </a:r>
          </a:p>
          <a:p>
            <a:pPr>
              <a:buFontTx/>
              <a:buChar char="-"/>
            </a:pPr>
            <a:r>
              <a:rPr lang="en-US" dirty="0" smtClean="0"/>
              <a:t>Stewardship theory </a:t>
            </a:r>
          </a:p>
          <a:p>
            <a:pPr>
              <a:buFontTx/>
              <a:buChar char="-"/>
            </a:pPr>
            <a:r>
              <a:rPr lang="en-US" dirty="0" smtClean="0"/>
              <a:t>Resource Dependency theory</a:t>
            </a:r>
          </a:p>
          <a:p>
            <a:pPr>
              <a:buFontTx/>
              <a:buChar char="-"/>
            </a:pPr>
            <a:r>
              <a:rPr lang="en-US" dirty="0" smtClean="0"/>
              <a:t>Stakeholder theory</a:t>
            </a:r>
          </a:p>
          <a:p>
            <a:pPr>
              <a:buFontTx/>
              <a:buChar char="-"/>
            </a:pPr>
            <a:r>
              <a:rPr lang="en-US" dirty="0" smtClean="0"/>
              <a:t>Managerial hegemony theory</a:t>
            </a:r>
          </a:p>
          <a:p>
            <a:pPr>
              <a:buFontTx/>
              <a:buChar char="-"/>
            </a:pPr>
            <a:endParaRPr lang="en-US" dirty="0" smtClean="0"/>
          </a:p>
        </p:txBody>
      </p:sp>
    </p:spTree>
    <p:extLst>
      <p:ext uri="{BB962C8B-B14F-4D97-AF65-F5344CB8AC3E}">
        <p14:creationId xmlns:p14="http://schemas.microsoft.com/office/powerpoint/2010/main" val="190533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69876" y="1268760"/>
            <a:ext cx="10157354" cy="864096"/>
          </a:xfrm>
        </p:spPr>
        <p:txBody>
          <a:bodyPr>
            <a:normAutofit fontScale="90000"/>
          </a:bodyPr>
          <a:lstStyle/>
          <a:p>
            <a:r>
              <a:rPr lang="en-US" dirty="0" smtClean="0"/>
              <a:t>Cooperatives and family business:</a:t>
            </a:r>
            <a:br>
              <a:rPr lang="en-US" dirty="0" smtClean="0"/>
            </a:br>
            <a:r>
              <a:rPr lang="en-US" dirty="0" smtClean="0"/>
              <a:t>organizational model</a:t>
            </a:r>
            <a:endParaRPr lang="en-US" sz="2700" dirty="0"/>
          </a:p>
        </p:txBody>
      </p:sp>
      <p:sp>
        <p:nvSpPr>
          <p:cNvPr id="14" name="Content Placeholder 13"/>
          <p:cNvSpPr>
            <a:spLocks noGrp="1"/>
          </p:cNvSpPr>
          <p:nvPr>
            <p:ph idx="1"/>
          </p:nvPr>
        </p:nvSpPr>
        <p:spPr>
          <a:xfrm>
            <a:off x="1117309" y="2636912"/>
            <a:ext cx="10157354" cy="4032448"/>
          </a:xfrm>
        </p:spPr>
        <p:txBody>
          <a:bodyPr numCol="1">
            <a:normAutofit/>
          </a:bodyPr>
          <a:lstStyle/>
          <a:p>
            <a:pPr>
              <a:buFontTx/>
              <a:buChar char="-"/>
            </a:pPr>
            <a:r>
              <a:rPr lang="en-US" dirty="0" smtClean="0"/>
              <a:t>Dedicated and enlightened membership votes</a:t>
            </a:r>
          </a:p>
          <a:p>
            <a:pPr>
              <a:buFontTx/>
              <a:buChar char="-"/>
            </a:pPr>
            <a:r>
              <a:rPr lang="en-US" dirty="0" smtClean="0"/>
              <a:t>Corporate governance principles</a:t>
            </a:r>
          </a:p>
          <a:p>
            <a:pPr>
              <a:buFontTx/>
              <a:buChar char="-"/>
            </a:pPr>
            <a:r>
              <a:rPr lang="en-US" dirty="0" smtClean="0"/>
              <a:t>Strategy in place</a:t>
            </a:r>
          </a:p>
          <a:p>
            <a:pPr>
              <a:buFontTx/>
              <a:buChar char="-"/>
            </a:pPr>
            <a:r>
              <a:rPr lang="en-US" dirty="0" smtClean="0"/>
              <a:t>Serves the best interests of the membership:</a:t>
            </a:r>
          </a:p>
          <a:p>
            <a:pPr lvl="1">
              <a:buFont typeface="Wingdings" panose="05000000000000000000" pitchFamily="2" charset="2"/>
              <a:buChar char="§"/>
            </a:pPr>
            <a:r>
              <a:rPr lang="en-US" dirty="0" smtClean="0"/>
              <a:t>passive membership =&gt; failure to monitor needs</a:t>
            </a:r>
          </a:p>
          <a:p>
            <a:pPr lvl="1">
              <a:buFont typeface="Wingdings" panose="05000000000000000000" pitchFamily="2" charset="2"/>
              <a:buChar char="§"/>
            </a:pPr>
            <a:r>
              <a:rPr lang="en-US" dirty="0" smtClean="0"/>
              <a:t>active membership =&gt; might prevent the efficient running of the business</a:t>
            </a:r>
          </a:p>
          <a:p>
            <a:pPr marL="0" indent="0">
              <a:buNone/>
            </a:pPr>
            <a:endParaRPr lang="en-US" dirty="0" smtClean="0"/>
          </a:p>
          <a:p>
            <a:pPr>
              <a:buFontTx/>
              <a:buChar char="-"/>
            </a:pPr>
            <a:endParaRPr lang="en-US" dirty="0" smtClean="0"/>
          </a:p>
          <a:p>
            <a:pPr>
              <a:buFontTx/>
              <a:buChar char="-"/>
            </a:pPr>
            <a:endParaRPr lang="en-US" dirty="0" smtClean="0"/>
          </a:p>
        </p:txBody>
      </p:sp>
    </p:spTree>
    <p:extLst>
      <p:ext uri="{BB962C8B-B14F-4D97-AF65-F5344CB8AC3E}">
        <p14:creationId xmlns:p14="http://schemas.microsoft.com/office/powerpoint/2010/main" val="152542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69876" y="692696"/>
            <a:ext cx="10157354" cy="864096"/>
          </a:xfrm>
        </p:spPr>
        <p:txBody>
          <a:bodyPr>
            <a:normAutofit/>
          </a:bodyPr>
          <a:lstStyle/>
          <a:p>
            <a:r>
              <a:rPr lang="en-US" dirty="0" smtClean="0"/>
              <a:t>Who Governs</a:t>
            </a:r>
            <a:endParaRPr lang="en-US" sz="2700" dirty="0"/>
          </a:p>
        </p:txBody>
      </p:sp>
      <p:sp>
        <p:nvSpPr>
          <p:cNvPr id="14" name="Content Placeholder 13"/>
          <p:cNvSpPr>
            <a:spLocks noGrp="1"/>
          </p:cNvSpPr>
          <p:nvPr>
            <p:ph idx="1"/>
          </p:nvPr>
        </p:nvSpPr>
        <p:spPr>
          <a:xfrm>
            <a:off x="1117309" y="1844824"/>
            <a:ext cx="10157354" cy="4824536"/>
          </a:xfrm>
        </p:spPr>
        <p:txBody>
          <a:bodyPr numCol="1">
            <a:normAutofit/>
          </a:bodyPr>
          <a:lstStyle/>
          <a:p>
            <a:pPr>
              <a:buFont typeface="Wingdings" panose="05000000000000000000" pitchFamily="2" charset="2"/>
              <a:buChar char="§"/>
            </a:pPr>
            <a:r>
              <a:rPr lang="en-GB" dirty="0" smtClean="0"/>
              <a:t>Boards have a difficult balancing act to perform:</a:t>
            </a:r>
          </a:p>
          <a:p>
            <a:pPr>
              <a:buFontTx/>
              <a:buChar char="-"/>
            </a:pPr>
            <a:r>
              <a:rPr lang="en-GB" dirty="0" smtClean="0"/>
              <a:t>Board members should be selected mainly for their desire to serve membership (democratic perspective and stakeholder theory).</a:t>
            </a:r>
          </a:p>
          <a:p>
            <a:pPr>
              <a:buFontTx/>
              <a:buChar char="-"/>
            </a:pPr>
            <a:r>
              <a:rPr lang="en-GB" dirty="0" smtClean="0"/>
              <a:t>Board members should be selected for their expertise, experience and ability to add value to the enterprise (stewardship theory).</a:t>
            </a:r>
          </a:p>
          <a:p>
            <a:pPr marL="0" indent="0">
              <a:buNone/>
            </a:pPr>
            <a:r>
              <a:rPr lang="en-GB" dirty="0" smtClean="0"/>
              <a:t>e.g. </a:t>
            </a:r>
            <a:r>
              <a:rPr lang="en-GB" dirty="0"/>
              <a:t>balancing directorial experience and organisational memory against recruiting new member talent that may have the ability to see the enterprise from a different perspective and present ideas that are novel, innovative and performance enhancing</a:t>
            </a:r>
            <a:endParaRPr lang="en-GB" dirty="0" smtClean="0"/>
          </a:p>
          <a:p>
            <a:pPr marL="0" indent="0">
              <a:buNone/>
            </a:pPr>
            <a:endParaRPr lang="en-US" dirty="0" smtClean="0"/>
          </a:p>
          <a:p>
            <a:pPr>
              <a:buFontTx/>
              <a:buChar char="-"/>
            </a:pPr>
            <a:endParaRPr lang="en-US" dirty="0" smtClean="0"/>
          </a:p>
          <a:p>
            <a:pPr>
              <a:buFontTx/>
              <a:buChar char="-"/>
            </a:pPr>
            <a:endParaRPr lang="en-US" dirty="0" smtClean="0"/>
          </a:p>
        </p:txBody>
      </p:sp>
    </p:spTree>
    <p:extLst>
      <p:ext uri="{BB962C8B-B14F-4D97-AF65-F5344CB8AC3E}">
        <p14:creationId xmlns:p14="http://schemas.microsoft.com/office/powerpoint/2010/main" val="28847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3979561998"/>
              </p:ext>
            </p:extLst>
          </p:nvPr>
        </p:nvGraphicFramePr>
        <p:xfrm>
          <a:off x="1117600" y="1701800"/>
          <a:ext cx="9801348"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23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69876" y="692696"/>
            <a:ext cx="10157354" cy="864096"/>
          </a:xfrm>
        </p:spPr>
        <p:txBody>
          <a:bodyPr>
            <a:normAutofit/>
          </a:bodyPr>
          <a:lstStyle/>
          <a:p>
            <a:r>
              <a:rPr lang="en-US" dirty="0" smtClean="0"/>
              <a:t>Board roles</a:t>
            </a:r>
            <a:endParaRPr lang="en-US" sz="2700" dirty="0"/>
          </a:p>
        </p:txBody>
      </p:sp>
      <p:sp>
        <p:nvSpPr>
          <p:cNvPr id="14" name="Content Placeholder 13"/>
          <p:cNvSpPr>
            <a:spLocks noGrp="1"/>
          </p:cNvSpPr>
          <p:nvPr>
            <p:ph idx="1"/>
          </p:nvPr>
        </p:nvSpPr>
        <p:spPr>
          <a:xfrm>
            <a:off x="1117309" y="2276872"/>
            <a:ext cx="10157354" cy="3744416"/>
          </a:xfrm>
        </p:spPr>
        <p:txBody>
          <a:bodyPr numCol="1">
            <a:normAutofit lnSpcReduction="10000"/>
          </a:bodyPr>
          <a:lstStyle/>
          <a:p>
            <a:r>
              <a:rPr lang="en-GB" dirty="0"/>
              <a:t>must act in ‘conformance’ to the interest of </a:t>
            </a:r>
            <a:r>
              <a:rPr lang="en-GB" dirty="0" smtClean="0"/>
              <a:t>owners/members</a:t>
            </a:r>
          </a:p>
          <a:p>
            <a:r>
              <a:rPr lang="en-GB" dirty="0" smtClean="0"/>
              <a:t>work </a:t>
            </a:r>
            <a:r>
              <a:rPr lang="en-GB" dirty="0"/>
              <a:t>to add strategic decision-making ‘performance’ </a:t>
            </a:r>
            <a:r>
              <a:rPr lang="en-GB" dirty="0" smtClean="0"/>
              <a:t>value</a:t>
            </a:r>
          </a:p>
          <a:p>
            <a:r>
              <a:rPr lang="en-GB" dirty="0"/>
              <a:t>determine how much time to allocate to each of these potentially conflicting </a:t>
            </a:r>
            <a:r>
              <a:rPr lang="en-GB" dirty="0" smtClean="0"/>
              <a:t>roles</a:t>
            </a:r>
          </a:p>
          <a:p>
            <a:endParaRPr lang="en-GB" dirty="0" smtClean="0"/>
          </a:p>
          <a:p>
            <a:endParaRPr lang="en-GB" dirty="0"/>
          </a:p>
          <a:p>
            <a:pPr marL="0" indent="0" algn="ctr">
              <a:buNone/>
            </a:pPr>
            <a:r>
              <a:rPr lang="en-US" sz="3600" dirty="0"/>
              <a:t>‘conformance’ versus ‘performance’</a:t>
            </a:r>
            <a:endParaRPr lang="en-US" sz="3600" dirty="0" smtClean="0"/>
          </a:p>
          <a:p>
            <a:pPr>
              <a:buFontTx/>
              <a:buChar char="-"/>
            </a:pPr>
            <a:endParaRPr lang="en-US" dirty="0" smtClean="0"/>
          </a:p>
          <a:p>
            <a:pPr>
              <a:buFontTx/>
              <a:buChar char="-"/>
            </a:pPr>
            <a:endParaRPr lang="en-US" dirty="0" smtClean="0"/>
          </a:p>
        </p:txBody>
      </p:sp>
    </p:spTree>
    <p:extLst>
      <p:ext uri="{BB962C8B-B14F-4D97-AF65-F5344CB8AC3E}">
        <p14:creationId xmlns:p14="http://schemas.microsoft.com/office/powerpoint/2010/main" val="83710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69876" y="692696"/>
            <a:ext cx="10157354" cy="864096"/>
          </a:xfrm>
        </p:spPr>
        <p:txBody>
          <a:bodyPr>
            <a:normAutofit/>
          </a:bodyPr>
          <a:lstStyle/>
          <a:p>
            <a:r>
              <a:rPr lang="en-US" dirty="0" smtClean="0"/>
              <a:t>Board roles- paradoxes</a:t>
            </a:r>
            <a:endParaRPr lang="en-US" sz="2700" dirty="0"/>
          </a:p>
        </p:txBody>
      </p:sp>
      <p:sp>
        <p:nvSpPr>
          <p:cNvPr id="14" name="Content Placeholder 13"/>
          <p:cNvSpPr>
            <a:spLocks noGrp="1"/>
          </p:cNvSpPr>
          <p:nvPr>
            <p:ph idx="1"/>
          </p:nvPr>
        </p:nvSpPr>
        <p:spPr>
          <a:xfrm>
            <a:off x="1117309" y="2276872"/>
            <a:ext cx="10157354" cy="3744416"/>
          </a:xfrm>
        </p:spPr>
        <p:txBody>
          <a:bodyPr numCol="1">
            <a:normAutofit/>
          </a:bodyPr>
          <a:lstStyle/>
          <a:p>
            <a:pPr algn="just"/>
            <a:r>
              <a:rPr lang="en-GB" dirty="0"/>
              <a:t>when taken individually, </a:t>
            </a:r>
            <a:r>
              <a:rPr lang="en-GB" dirty="0" smtClean="0"/>
              <a:t>board roles are </a:t>
            </a:r>
            <a:r>
              <a:rPr lang="en-GB" dirty="0"/>
              <a:t>“rather one dimensional, only illuminating a particular aspect of the board’s role”, leading to a demand for integration of the insights of these different theories in an effort to develop a new framework </a:t>
            </a:r>
            <a:r>
              <a:rPr lang="en-GB" dirty="0" smtClean="0"/>
              <a:t>(</a:t>
            </a:r>
            <a:r>
              <a:rPr lang="en-GB" dirty="0"/>
              <a:t>Hung, 1998; </a:t>
            </a:r>
            <a:r>
              <a:rPr lang="en-GB" dirty="0" err="1"/>
              <a:t>Tricker</a:t>
            </a:r>
            <a:r>
              <a:rPr lang="en-GB" dirty="0"/>
              <a:t>, </a:t>
            </a:r>
            <a:r>
              <a:rPr lang="en-GB" dirty="0" smtClean="0"/>
              <a:t>2000)</a:t>
            </a:r>
          </a:p>
          <a:p>
            <a:endParaRPr lang="en-GB" dirty="0"/>
          </a:p>
          <a:p>
            <a:pPr>
              <a:buFontTx/>
              <a:buChar char="-"/>
            </a:pPr>
            <a:endParaRPr lang="en-US" dirty="0" smtClean="0"/>
          </a:p>
          <a:p>
            <a:pPr>
              <a:buFontTx/>
              <a:buChar char="-"/>
            </a:pPr>
            <a:endParaRPr lang="en-US" dirty="0" smtClean="0"/>
          </a:p>
        </p:txBody>
      </p:sp>
    </p:spTree>
    <p:extLst>
      <p:ext uri="{BB962C8B-B14F-4D97-AF65-F5344CB8AC3E}">
        <p14:creationId xmlns:p14="http://schemas.microsoft.com/office/powerpoint/2010/main" val="24409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1916832"/>
            <a:ext cx="10157354" cy="4752528"/>
          </a:xfrm>
        </p:spPr>
        <p:txBody>
          <a:bodyPr numCol="1">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200" dirty="0" smtClean="0"/>
              <a:t>Table 1: A comparison of theoretical perspectives on organizational governance</a:t>
            </a:r>
          </a:p>
        </p:txBody>
      </p:sp>
      <p:graphicFrame>
        <p:nvGraphicFramePr>
          <p:cNvPr id="4" name="Table 3"/>
          <p:cNvGraphicFramePr>
            <a:graphicFrameLocks noGrp="1"/>
          </p:cNvGraphicFramePr>
          <p:nvPr>
            <p:extLst>
              <p:ext uri="{D42A27DB-BD31-4B8C-83A1-F6EECF244321}">
                <p14:modId xmlns:p14="http://schemas.microsoft.com/office/powerpoint/2010/main" val="1577479174"/>
              </p:ext>
            </p:extLst>
          </p:nvPr>
        </p:nvGraphicFramePr>
        <p:xfrm>
          <a:off x="909836" y="620688"/>
          <a:ext cx="9289032" cy="4862759"/>
        </p:xfrm>
        <a:graphic>
          <a:graphicData uri="http://schemas.openxmlformats.org/drawingml/2006/table">
            <a:tbl>
              <a:tblPr firstRow="1" firstCol="1" bandRow="1">
                <a:tableStyleId>{69012ECD-51FC-41F1-AA8D-1B2483CD663E}</a:tableStyleId>
              </a:tblPr>
              <a:tblGrid>
                <a:gridCol w="1492248">
                  <a:extLst>
                    <a:ext uri="{9D8B030D-6E8A-4147-A177-3AD203B41FA5}">
                      <a16:colId xmlns:a16="http://schemas.microsoft.com/office/drawing/2014/main" xmlns="" val="3282818542"/>
                    </a:ext>
                  </a:extLst>
                </a:gridCol>
                <a:gridCol w="2200856">
                  <a:extLst>
                    <a:ext uri="{9D8B030D-6E8A-4147-A177-3AD203B41FA5}">
                      <a16:colId xmlns:a16="http://schemas.microsoft.com/office/drawing/2014/main" xmlns="" val="3577484608"/>
                    </a:ext>
                  </a:extLst>
                </a:gridCol>
                <a:gridCol w="2200856">
                  <a:extLst>
                    <a:ext uri="{9D8B030D-6E8A-4147-A177-3AD203B41FA5}">
                      <a16:colId xmlns:a16="http://schemas.microsoft.com/office/drawing/2014/main" xmlns="" val="3133665366"/>
                    </a:ext>
                  </a:extLst>
                </a:gridCol>
                <a:gridCol w="3395072">
                  <a:extLst>
                    <a:ext uri="{9D8B030D-6E8A-4147-A177-3AD203B41FA5}">
                      <a16:colId xmlns:a16="http://schemas.microsoft.com/office/drawing/2014/main" xmlns="" val="1899160255"/>
                    </a:ext>
                  </a:extLst>
                </a:gridCol>
              </a:tblGrid>
              <a:tr h="215120">
                <a:tc>
                  <a:txBody>
                    <a:bodyPr/>
                    <a:lstStyle/>
                    <a:p>
                      <a:pPr>
                        <a:spcAft>
                          <a:spcPts val="0"/>
                        </a:spcAft>
                      </a:pPr>
                      <a:r>
                        <a:rPr lang="en-US" sz="1200">
                          <a:effectLst/>
                        </a:rPr>
                        <a:t>THEORY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a:effectLst/>
                        </a:rPr>
                        <a:t>INTERESTS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a:effectLst/>
                        </a:rPr>
                        <a:t>BOARD MEMBERS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200">
                          <a:effectLst/>
                        </a:rPr>
                        <a:t>BOARD ROLE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58836388"/>
                  </a:ext>
                </a:extLst>
              </a:tr>
              <a:tr h="860482">
                <a:tc>
                  <a:txBody>
                    <a:bodyPr/>
                    <a:lstStyle/>
                    <a:p>
                      <a:pPr>
                        <a:spcAft>
                          <a:spcPts val="0"/>
                        </a:spcAft>
                      </a:pPr>
                      <a:r>
                        <a:rPr lang="en-US" sz="1600" dirty="0">
                          <a:effectLst/>
                        </a:rPr>
                        <a:t>Agency theory</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‘Owners/members’ and managers have different interests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‘Owners/members’ representatives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Conformance: - safeguard owners’ interests - oversee management - check compliance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26032306"/>
                  </a:ext>
                </a:extLst>
              </a:tr>
              <a:tr h="746199">
                <a:tc>
                  <a:txBody>
                    <a:bodyPr/>
                    <a:lstStyle/>
                    <a:p>
                      <a:pPr>
                        <a:spcAft>
                          <a:spcPts val="0"/>
                        </a:spcAft>
                      </a:pPr>
                      <a:r>
                        <a:rPr lang="en-US" sz="1600">
                          <a:effectLst/>
                        </a:rPr>
                        <a:t>Stewardship theory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‘Owners/members’ and managers share interests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‘Experts’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Improve performance: - add value to top decisions/strategy - partner/support management</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24531698"/>
                  </a:ext>
                </a:extLst>
              </a:tr>
              <a:tr h="652084">
                <a:tc>
                  <a:txBody>
                    <a:bodyPr/>
                    <a:lstStyle/>
                    <a:p>
                      <a:pPr>
                        <a:spcAft>
                          <a:spcPts val="0"/>
                        </a:spcAft>
                      </a:pPr>
                      <a:r>
                        <a:rPr lang="en-US" sz="1600">
                          <a:effectLst/>
                        </a:rPr>
                        <a:t>Resource dependency theory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Stakeholders and organisation have different interests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Chosen for influence with key stakeholders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Boundary spanning: - secure resources - stakeholder relations - external perspective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488505009"/>
                  </a:ext>
                </a:extLst>
              </a:tr>
              <a:tr h="684949">
                <a:tc>
                  <a:txBody>
                    <a:bodyPr/>
                    <a:lstStyle/>
                    <a:p>
                      <a:pPr>
                        <a:spcAft>
                          <a:spcPts val="0"/>
                        </a:spcAft>
                      </a:pPr>
                      <a:r>
                        <a:rPr lang="en-US" sz="1600">
                          <a:effectLst/>
                        </a:rPr>
                        <a:t>Stakeholder theory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Stakeholders have different interests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Stakeholder representatives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Political: - balancing stakeholder needs - make policy - control management</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8410096"/>
                  </a:ext>
                </a:extLst>
              </a:tr>
              <a:tr h="645361">
                <a:tc>
                  <a:txBody>
                    <a:bodyPr/>
                    <a:lstStyle/>
                    <a:p>
                      <a:pPr>
                        <a:spcAft>
                          <a:spcPts val="0"/>
                        </a:spcAft>
                      </a:pPr>
                      <a:r>
                        <a:rPr lang="en-US" sz="1600">
                          <a:effectLst/>
                        </a:rPr>
                        <a:t>Managerial hegemony theory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‘Owners/members’ and managers have different interests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dirty="0">
                          <a:effectLst/>
                        </a:rPr>
                        <a:t>Owners/members’ representatives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Symbolic: - ratify decisions - give legitimacy (managers have real power)</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27903199"/>
                  </a:ext>
                </a:extLst>
              </a:tr>
              <a:tr h="660300">
                <a:tc>
                  <a:txBody>
                    <a:bodyPr/>
                    <a:lstStyle/>
                    <a:p>
                      <a:pPr>
                        <a:spcAft>
                          <a:spcPts val="0"/>
                        </a:spcAft>
                      </a:pPr>
                      <a:r>
                        <a:rPr lang="en-US" sz="1600">
                          <a:effectLst/>
                        </a:rPr>
                        <a:t>Democratic perspective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Members/the public have different interests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a:effectLst/>
                        </a:rPr>
                        <a:t>‘Lay/member’ representatives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dirty="0">
                          <a:effectLst/>
                        </a:rPr>
                        <a:t>Political: - represent member interests - make policy - control executive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2204418"/>
                  </a:ext>
                </a:extLst>
              </a:tr>
            </a:tbl>
          </a:graphicData>
        </a:graphic>
      </p:graphicFrame>
    </p:spTree>
    <p:extLst>
      <p:ext uri="{BB962C8B-B14F-4D97-AF65-F5344CB8AC3E}">
        <p14:creationId xmlns:p14="http://schemas.microsoft.com/office/powerpoint/2010/main" val="9602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69876" y="692696"/>
            <a:ext cx="10157354" cy="864096"/>
          </a:xfrm>
        </p:spPr>
        <p:txBody>
          <a:bodyPr>
            <a:normAutofit fontScale="90000"/>
          </a:bodyPr>
          <a:lstStyle/>
          <a:p>
            <a:r>
              <a:rPr lang="en-US" dirty="0" smtClean="0"/>
              <a:t>Board relationships with management</a:t>
            </a:r>
            <a:endParaRPr lang="en-US" sz="2700" dirty="0"/>
          </a:p>
        </p:txBody>
      </p:sp>
      <p:sp>
        <p:nvSpPr>
          <p:cNvPr id="14" name="Content Placeholder 13"/>
          <p:cNvSpPr>
            <a:spLocks noGrp="1"/>
          </p:cNvSpPr>
          <p:nvPr>
            <p:ph idx="1"/>
          </p:nvPr>
        </p:nvSpPr>
        <p:spPr>
          <a:xfrm>
            <a:off x="1117309" y="1700808"/>
            <a:ext cx="10157354" cy="4824536"/>
          </a:xfrm>
        </p:spPr>
        <p:txBody>
          <a:bodyPr numCol="1">
            <a:normAutofit lnSpcReduction="10000"/>
          </a:bodyPr>
          <a:lstStyle/>
          <a:p>
            <a:pPr algn="just"/>
            <a:r>
              <a:rPr lang="en-GB" dirty="0"/>
              <a:t>when either control or collaboration is overly stressed, there is a risk of a separation of responsibilities or ‘groupthink’, respectively (</a:t>
            </a:r>
            <a:r>
              <a:rPr lang="en-GB" dirty="0" err="1"/>
              <a:t>Sundaramurthy</a:t>
            </a:r>
            <a:r>
              <a:rPr lang="en-GB" dirty="0"/>
              <a:t> </a:t>
            </a:r>
            <a:r>
              <a:rPr lang="en-GB" dirty="0" smtClean="0"/>
              <a:t>&amp; Lewis, 2003).</a:t>
            </a:r>
          </a:p>
          <a:p>
            <a:pPr algn="just"/>
            <a:r>
              <a:rPr lang="en-GB" dirty="0"/>
              <a:t>the relationship between a board and its executive management constantly shifts between consensus, difference and disagreement, depending on prevailing situations and </a:t>
            </a:r>
            <a:r>
              <a:rPr lang="en-GB" dirty="0" smtClean="0"/>
              <a:t>circumstances (Kramer, 1985).</a:t>
            </a:r>
          </a:p>
          <a:p>
            <a:pPr algn="just"/>
            <a:r>
              <a:rPr lang="en-GB" dirty="0" smtClean="0"/>
              <a:t>Different expectations between board members and senior management =&gt; tension and conflict.</a:t>
            </a:r>
          </a:p>
          <a:p>
            <a:pPr marL="0" indent="0" algn="just">
              <a:buNone/>
            </a:pPr>
            <a:r>
              <a:rPr lang="en-GB" dirty="0"/>
              <a:t>	</a:t>
            </a:r>
            <a:r>
              <a:rPr lang="en-GB" dirty="0" smtClean="0"/>
              <a:t>	</a:t>
            </a:r>
            <a:r>
              <a:rPr lang="en-GB" dirty="0"/>
              <a:t> </a:t>
            </a:r>
            <a:r>
              <a:rPr lang="en-GB" dirty="0" smtClean="0"/>
              <a:t>          Solution</a:t>
            </a:r>
          </a:p>
          <a:p>
            <a:pPr marL="0" indent="0" algn="just">
              <a:buNone/>
            </a:pPr>
            <a:r>
              <a:rPr lang="en-GB" dirty="0" smtClean="0"/>
              <a:t>Who should be doing what and why</a:t>
            </a:r>
          </a:p>
          <a:p>
            <a:pPr marL="0" indent="0" algn="just">
              <a:buNone/>
            </a:pPr>
            <a:endParaRPr lang="en-GB" dirty="0" smtClean="0"/>
          </a:p>
          <a:p>
            <a:pPr algn="just"/>
            <a:endParaRPr lang="en-GB" dirty="0"/>
          </a:p>
          <a:p>
            <a:pPr>
              <a:buFontTx/>
              <a:buChar char="-"/>
            </a:pPr>
            <a:endParaRPr lang="en-US" dirty="0" smtClean="0"/>
          </a:p>
          <a:p>
            <a:pPr>
              <a:buFontTx/>
              <a:buChar char="-"/>
            </a:pPr>
            <a:endParaRPr lang="en-US" dirty="0" smtClean="0"/>
          </a:p>
        </p:txBody>
      </p:sp>
      <p:sp>
        <p:nvSpPr>
          <p:cNvPr id="2" name="Down Arrow 1"/>
          <p:cNvSpPr/>
          <p:nvPr/>
        </p:nvSpPr>
        <p:spPr>
          <a:xfrm>
            <a:off x="3430116" y="5229200"/>
            <a:ext cx="100811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8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69876" y="692696"/>
            <a:ext cx="10157354" cy="864096"/>
          </a:xfrm>
        </p:spPr>
        <p:txBody>
          <a:bodyPr>
            <a:normAutofit/>
          </a:bodyPr>
          <a:lstStyle/>
          <a:p>
            <a:r>
              <a:rPr lang="en-US" dirty="0" smtClean="0"/>
              <a:t>Public’s trust </a:t>
            </a:r>
            <a:endParaRPr lang="en-US" sz="2700" dirty="0"/>
          </a:p>
        </p:txBody>
      </p:sp>
      <p:sp>
        <p:nvSpPr>
          <p:cNvPr id="14" name="Content Placeholder 13"/>
          <p:cNvSpPr>
            <a:spLocks noGrp="1"/>
          </p:cNvSpPr>
          <p:nvPr>
            <p:ph idx="1"/>
          </p:nvPr>
        </p:nvSpPr>
        <p:spPr>
          <a:xfrm>
            <a:off x="1117309" y="1772816"/>
            <a:ext cx="10157354" cy="4248472"/>
          </a:xfrm>
        </p:spPr>
        <p:txBody>
          <a:bodyPr numCol="1">
            <a:normAutofit/>
          </a:bodyPr>
          <a:lstStyle/>
          <a:p>
            <a:pPr marL="0" indent="0">
              <a:buNone/>
            </a:pPr>
            <a:r>
              <a:rPr lang="en-GB" dirty="0" smtClean="0"/>
              <a:t>Family business scandals:</a:t>
            </a:r>
          </a:p>
          <a:p>
            <a:r>
              <a:rPr lang="en-GB" dirty="0" smtClean="0"/>
              <a:t>Gucci</a:t>
            </a:r>
          </a:p>
          <a:p>
            <a:r>
              <a:rPr lang="en-GB" dirty="0" err="1" smtClean="0"/>
              <a:t>Dassler</a:t>
            </a:r>
            <a:r>
              <a:rPr lang="en-GB" dirty="0" smtClean="0"/>
              <a:t> brothers</a:t>
            </a:r>
          </a:p>
          <a:p>
            <a:pPr marL="0" indent="0">
              <a:buNone/>
            </a:pPr>
            <a:r>
              <a:rPr lang="en-GB" dirty="0" smtClean="0"/>
              <a:t>Cooperatives scandals:</a:t>
            </a:r>
          </a:p>
          <a:p>
            <a:r>
              <a:rPr lang="en-GB" dirty="0" smtClean="0"/>
              <a:t>Umbrella Co-op</a:t>
            </a:r>
          </a:p>
          <a:p>
            <a:r>
              <a:rPr lang="en-GB" dirty="0" smtClean="0"/>
              <a:t>24 Deposit-Taking Co-ops</a:t>
            </a:r>
          </a:p>
          <a:p>
            <a:r>
              <a:rPr lang="en-GB" dirty="0" smtClean="0"/>
              <a:t>Malay Officers Cooperative Credit and Investment</a:t>
            </a:r>
            <a:endParaRPr lang="en-GB" dirty="0"/>
          </a:p>
          <a:p>
            <a:pPr>
              <a:buFontTx/>
              <a:buChar char="-"/>
            </a:pPr>
            <a:endParaRPr lang="en-US" dirty="0" smtClean="0"/>
          </a:p>
          <a:p>
            <a:pPr>
              <a:buFontTx/>
              <a:buChar char="-"/>
            </a:pPr>
            <a:endParaRPr lang="en-US" dirty="0" smtClean="0"/>
          </a:p>
        </p:txBody>
      </p:sp>
    </p:spTree>
    <p:extLst>
      <p:ext uri="{BB962C8B-B14F-4D97-AF65-F5344CB8AC3E}">
        <p14:creationId xmlns:p14="http://schemas.microsoft.com/office/powerpoint/2010/main" val="393729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69876" y="692696"/>
            <a:ext cx="10157354" cy="864096"/>
          </a:xfrm>
        </p:spPr>
        <p:txBody>
          <a:bodyPr>
            <a:normAutofit/>
          </a:bodyPr>
          <a:lstStyle/>
          <a:p>
            <a:r>
              <a:rPr lang="en-US" dirty="0" smtClean="0"/>
              <a:t>Boosting public’s trust </a:t>
            </a:r>
            <a:endParaRPr lang="en-US" sz="2700" dirty="0"/>
          </a:p>
        </p:txBody>
      </p:sp>
      <p:sp>
        <p:nvSpPr>
          <p:cNvPr id="14" name="Content Placeholder 13"/>
          <p:cNvSpPr>
            <a:spLocks noGrp="1"/>
          </p:cNvSpPr>
          <p:nvPr>
            <p:ph idx="1"/>
          </p:nvPr>
        </p:nvSpPr>
        <p:spPr>
          <a:xfrm>
            <a:off x="1117309" y="1772816"/>
            <a:ext cx="10157354" cy="4248472"/>
          </a:xfrm>
        </p:spPr>
        <p:txBody>
          <a:bodyPr numCol="1">
            <a:normAutofit/>
          </a:bodyPr>
          <a:lstStyle/>
          <a:p>
            <a:pPr marL="0" indent="0">
              <a:buNone/>
            </a:pPr>
            <a:r>
              <a:rPr lang="en-GB" dirty="0" smtClean="0"/>
              <a:t>CECOP-CICOPA:</a:t>
            </a:r>
          </a:p>
          <a:p>
            <a:pPr marL="0" indent="0">
              <a:buNone/>
            </a:pPr>
            <a:r>
              <a:rPr lang="en-GB" dirty="0"/>
              <a:t>‘introduce modern farming methods and new productive activities to restore dignity and value to people through the creation of a social economy, to promote respect for the environment and to develop people’s awareness and consumption of local products’ (CECOP, 2017</a:t>
            </a:r>
            <a:r>
              <a:rPr lang="en-GB" dirty="0" smtClean="0"/>
              <a:t>).</a:t>
            </a:r>
            <a:endParaRPr lang="en-GB" dirty="0"/>
          </a:p>
          <a:p>
            <a:pPr>
              <a:buFontTx/>
              <a:buChar char="-"/>
            </a:pPr>
            <a:endParaRPr lang="en-US" dirty="0" smtClean="0"/>
          </a:p>
          <a:p>
            <a:pPr>
              <a:buFontTx/>
              <a:buChar char="-"/>
            </a:pPr>
            <a:endParaRPr lang="en-US" dirty="0" smtClean="0"/>
          </a:p>
        </p:txBody>
      </p:sp>
    </p:spTree>
    <p:extLst>
      <p:ext uri="{BB962C8B-B14F-4D97-AF65-F5344CB8AC3E}">
        <p14:creationId xmlns:p14="http://schemas.microsoft.com/office/powerpoint/2010/main" val="55645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stretch>
            <a:fillRect/>
          </a:stretch>
        </p:blipFill>
        <p:spPr>
          <a:xfrm>
            <a:off x="2386012" y="2089150"/>
            <a:ext cx="7620000" cy="3695700"/>
          </a:xfrm>
          <a:prstGeom prst="rect">
            <a:avLst/>
          </a:prstGeom>
        </p:spPr>
      </p:pic>
    </p:spTree>
    <p:extLst>
      <p:ext uri="{BB962C8B-B14F-4D97-AF65-F5344CB8AC3E}">
        <p14:creationId xmlns:p14="http://schemas.microsoft.com/office/powerpoint/2010/main" val="232123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64606-2CD8-4601-B3FF-71B9B6BCE7FC}"/>
              </a:ext>
            </a:extLst>
          </p:cNvPr>
          <p:cNvSpPr>
            <a:spLocks noGrp="1"/>
          </p:cNvSpPr>
          <p:nvPr>
            <p:ph type="title"/>
          </p:nvPr>
        </p:nvSpPr>
        <p:spPr/>
        <p:txBody>
          <a:bodyPr/>
          <a:lstStyle/>
          <a:p>
            <a:r>
              <a:rPr lang="en-GB" dirty="0"/>
              <a:t>Chapter summary </a:t>
            </a:r>
          </a:p>
        </p:txBody>
      </p:sp>
      <p:sp>
        <p:nvSpPr>
          <p:cNvPr id="3" name="Content Placeholder 2">
            <a:extLst>
              <a:ext uri="{FF2B5EF4-FFF2-40B4-BE49-F238E27FC236}">
                <a16:creationId xmlns:a16="http://schemas.microsoft.com/office/drawing/2014/main" xmlns="" id="{35B91465-3615-4D21-BEA1-1A108387E1E8}"/>
              </a:ext>
            </a:extLst>
          </p:cNvPr>
          <p:cNvSpPr>
            <a:spLocks noGrp="1"/>
          </p:cNvSpPr>
          <p:nvPr>
            <p:ph idx="1"/>
          </p:nvPr>
        </p:nvSpPr>
        <p:spPr/>
        <p:txBody>
          <a:bodyPr/>
          <a:lstStyle/>
          <a:p>
            <a:r>
              <a:rPr lang="en-GB" dirty="0" smtClean="0"/>
              <a:t>Characteristics of cooperatives</a:t>
            </a:r>
          </a:p>
          <a:p>
            <a:r>
              <a:rPr lang="en-GB" dirty="0" smtClean="0"/>
              <a:t>Characteristics of family business</a:t>
            </a:r>
          </a:p>
          <a:p>
            <a:r>
              <a:rPr lang="en-GB" dirty="0" smtClean="0"/>
              <a:t>Main purpose of existence</a:t>
            </a:r>
          </a:p>
          <a:p>
            <a:r>
              <a:rPr lang="en-GB" dirty="0" smtClean="0"/>
              <a:t>Theoretical perspectives and social capital</a:t>
            </a:r>
          </a:p>
          <a:p>
            <a:r>
              <a:rPr lang="en-GB" dirty="0" smtClean="0"/>
              <a:t>‘who governs’, ‘board roles’ and ‘relationships with management’</a:t>
            </a:r>
          </a:p>
          <a:p>
            <a:r>
              <a:rPr lang="en-GB" dirty="0" smtClean="0"/>
              <a:t>Governance and social accountability</a:t>
            </a:r>
          </a:p>
          <a:p>
            <a:r>
              <a:rPr lang="en-GB" dirty="0" smtClean="0"/>
              <a:t>Impact on society and community</a:t>
            </a:r>
            <a:endParaRPr lang="en-GB" dirty="0"/>
          </a:p>
        </p:txBody>
      </p:sp>
    </p:spTree>
    <p:extLst>
      <p:ext uri="{BB962C8B-B14F-4D97-AF65-F5344CB8AC3E}">
        <p14:creationId xmlns:p14="http://schemas.microsoft.com/office/powerpoint/2010/main" val="13942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64606-2CD8-4601-B3FF-71B9B6BCE7FC}"/>
              </a:ext>
            </a:extLst>
          </p:cNvPr>
          <p:cNvSpPr>
            <a:spLocks noGrp="1"/>
          </p:cNvSpPr>
          <p:nvPr>
            <p:ph type="title"/>
          </p:nvPr>
        </p:nvSpPr>
        <p:spPr>
          <a:xfrm>
            <a:off x="1117309" y="476672"/>
            <a:ext cx="10157354" cy="780504"/>
          </a:xfrm>
        </p:spPr>
        <p:txBody>
          <a:bodyPr/>
          <a:lstStyle/>
          <a:p>
            <a:r>
              <a:rPr lang="en-GB" dirty="0" smtClean="0"/>
              <a:t>Further Reading</a:t>
            </a:r>
            <a:endParaRPr lang="en-GB" dirty="0"/>
          </a:p>
        </p:txBody>
      </p:sp>
      <p:sp>
        <p:nvSpPr>
          <p:cNvPr id="3" name="Content Placeholder 2">
            <a:extLst>
              <a:ext uri="{FF2B5EF4-FFF2-40B4-BE49-F238E27FC236}">
                <a16:creationId xmlns:a16="http://schemas.microsoft.com/office/drawing/2014/main" xmlns="" id="{35B91465-3615-4D21-BEA1-1A108387E1E8}"/>
              </a:ext>
            </a:extLst>
          </p:cNvPr>
          <p:cNvSpPr>
            <a:spLocks noGrp="1"/>
          </p:cNvSpPr>
          <p:nvPr>
            <p:ph idx="1"/>
          </p:nvPr>
        </p:nvSpPr>
        <p:spPr>
          <a:xfrm>
            <a:off x="1117309" y="1340768"/>
            <a:ext cx="10157354" cy="5328592"/>
          </a:xfrm>
        </p:spPr>
        <p:txBody>
          <a:bodyPr>
            <a:normAutofit fontScale="77500" lnSpcReduction="20000"/>
          </a:bodyPr>
          <a:lstStyle/>
          <a:p>
            <a:r>
              <a:rPr lang="en-GB" dirty="0" err="1"/>
              <a:t>Bubolz</a:t>
            </a:r>
            <a:r>
              <a:rPr lang="en-GB" dirty="0"/>
              <a:t>, M., 2001. Family as source, user, and builder of social capital. </a:t>
            </a:r>
            <a:r>
              <a:rPr lang="en-GB" i="1" dirty="0"/>
              <a:t>Journal of Socio-Economics</a:t>
            </a:r>
            <a:r>
              <a:rPr lang="en-GB" dirty="0"/>
              <a:t>, 30, pp. 129–131</a:t>
            </a:r>
            <a:r>
              <a:rPr lang="en-GB" dirty="0" smtClean="0"/>
              <a:t>.</a:t>
            </a:r>
          </a:p>
          <a:p>
            <a:r>
              <a:rPr lang="en-GB" dirty="0"/>
              <a:t>CECOP, 2017. Social farming in Italy: hoe the social cooperative, Un </a:t>
            </a:r>
            <a:r>
              <a:rPr lang="en-GB" dirty="0" err="1"/>
              <a:t>fiore</a:t>
            </a:r>
            <a:r>
              <a:rPr lang="en-GB" dirty="0"/>
              <a:t> per la vita, is showing the way forward, available at: http://www.cecop.coop/Social-farming-in-Italy-how-the-social-cooperative-Un-fiore-per-la-vita-is</a:t>
            </a:r>
            <a:endParaRPr lang="en-GB" dirty="0" smtClean="0"/>
          </a:p>
          <a:p>
            <a:r>
              <a:rPr lang="en-GB" dirty="0"/>
              <a:t>Hung, H., 1998. A typology or theories of the roles of governing boards, </a:t>
            </a:r>
            <a:r>
              <a:rPr lang="en-GB" i="1" dirty="0"/>
              <a:t>Corporate Governance</a:t>
            </a:r>
            <a:r>
              <a:rPr lang="en-GB" dirty="0"/>
              <a:t>, 6(2), pp. 101-111</a:t>
            </a:r>
            <a:r>
              <a:rPr lang="en-GB" dirty="0" smtClean="0"/>
              <a:t>.</a:t>
            </a:r>
          </a:p>
          <a:p>
            <a:r>
              <a:rPr lang="en-GB" dirty="0"/>
              <a:t>ICA, 2015. Cooperative definition Available at: &lt;http://ica.coop/en/whats-co-op/co- operative-identity-values-principles</a:t>
            </a:r>
            <a:r>
              <a:rPr lang="en-GB" dirty="0" smtClean="0"/>
              <a:t>.</a:t>
            </a:r>
          </a:p>
          <a:p>
            <a:r>
              <a:rPr lang="en-GB" dirty="0" err="1"/>
              <a:t>Karthikeyan</a:t>
            </a:r>
            <a:r>
              <a:rPr lang="en-GB" dirty="0"/>
              <a:t>, M., 2013. Social Statement Approach to Cooperative Social Performance Assessment: A Case of </a:t>
            </a:r>
            <a:r>
              <a:rPr lang="en-GB" dirty="0" err="1"/>
              <a:t>Lume</a:t>
            </a:r>
            <a:r>
              <a:rPr lang="en-GB" dirty="0"/>
              <a:t> </a:t>
            </a:r>
            <a:r>
              <a:rPr lang="en-GB" dirty="0" err="1"/>
              <a:t>Adama</a:t>
            </a:r>
            <a:r>
              <a:rPr lang="en-GB" dirty="0"/>
              <a:t> Farmers Cooperative Union in Ethiopia. 4th EMES International Research Conference on Social Enterprise – Liege.</a:t>
            </a:r>
          </a:p>
          <a:p>
            <a:r>
              <a:rPr lang="en-GB" dirty="0"/>
              <a:t>Kramer, R.M., 1985. Toward a contingency model of board-executive relations. </a:t>
            </a:r>
            <a:r>
              <a:rPr lang="en-GB" i="1" dirty="0"/>
              <a:t>Administration in Social Work</a:t>
            </a:r>
            <a:r>
              <a:rPr lang="en-GB" dirty="0"/>
              <a:t>, 9(3), pp. 15-33</a:t>
            </a:r>
            <a:r>
              <a:rPr lang="en-GB" dirty="0" smtClean="0"/>
              <a:t>.</a:t>
            </a:r>
          </a:p>
          <a:p>
            <a:r>
              <a:rPr lang="en-GB" dirty="0" err="1"/>
              <a:t>Kyazze</a:t>
            </a:r>
            <a:r>
              <a:rPr lang="en-GB" dirty="0"/>
              <a:t>, L.M., </a:t>
            </a:r>
            <a:r>
              <a:rPr lang="en-GB" dirty="0" err="1"/>
              <a:t>Nkote</a:t>
            </a:r>
            <a:r>
              <a:rPr lang="en-GB" dirty="0"/>
              <a:t>, I.N. &amp; </a:t>
            </a:r>
            <a:r>
              <a:rPr lang="en-GB" dirty="0" err="1"/>
              <a:t>Wakaisuka-Isingoma</a:t>
            </a:r>
            <a:r>
              <a:rPr lang="en-GB" dirty="0"/>
              <a:t>, L., 2017. Cooperative governance and social performance of cooperative societies. </a:t>
            </a:r>
            <a:r>
              <a:rPr lang="en-GB" i="1" dirty="0"/>
              <a:t>Cogent Business Management</a:t>
            </a:r>
            <a:r>
              <a:rPr lang="en-GB" dirty="0"/>
              <a:t>, 4, pp. 1-14.</a:t>
            </a:r>
          </a:p>
          <a:p>
            <a:endParaRPr lang="en-GB" dirty="0"/>
          </a:p>
        </p:txBody>
      </p:sp>
    </p:spTree>
    <p:extLst>
      <p:ext uri="{BB962C8B-B14F-4D97-AF65-F5344CB8AC3E}">
        <p14:creationId xmlns:p14="http://schemas.microsoft.com/office/powerpoint/2010/main" val="98648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64606-2CD8-4601-B3FF-71B9B6BCE7FC}"/>
              </a:ext>
            </a:extLst>
          </p:cNvPr>
          <p:cNvSpPr>
            <a:spLocks noGrp="1"/>
          </p:cNvSpPr>
          <p:nvPr>
            <p:ph type="title"/>
          </p:nvPr>
        </p:nvSpPr>
        <p:spPr/>
        <p:txBody>
          <a:bodyPr/>
          <a:lstStyle/>
          <a:p>
            <a:r>
              <a:rPr lang="en-GB" dirty="0" smtClean="0"/>
              <a:t>Further reading</a:t>
            </a:r>
            <a:endParaRPr lang="en-GB" dirty="0"/>
          </a:p>
        </p:txBody>
      </p:sp>
      <p:sp>
        <p:nvSpPr>
          <p:cNvPr id="3" name="Content Placeholder 2">
            <a:extLst>
              <a:ext uri="{FF2B5EF4-FFF2-40B4-BE49-F238E27FC236}">
                <a16:creationId xmlns:a16="http://schemas.microsoft.com/office/drawing/2014/main" xmlns="" id="{35B91465-3615-4D21-BEA1-1A108387E1E8}"/>
              </a:ext>
            </a:extLst>
          </p:cNvPr>
          <p:cNvSpPr>
            <a:spLocks noGrp="1"/>
          </p:cNvSpPr>
          <p:nvPr>
            <p:ph idx="1"/>
          </p:nvPr>
        </p:nvSpPr>
        <p:spPr/>
        <p:txBody>
          <a:bodyPr>
            <a:normAutofit fontScale="70000" lnSpcReduction="20000"/>
          </a:bodyPr>
          <a:lstStyle/>
          <a:p>
            <a:r>
              <a:rPr lang="en-GB" dirty="0"/>
              <a:t>Ruben, R. &amp; Heras, J., 2012. Social capital, governance and performance of Ethiopian coffee cooperatives. </a:t>
            </a:r>
            <a:r>
              <a:rPr lang="en-GB" i="1" dirty="0"/>
              <a:t>Annals of Public and corporate economics</a:t>
            </a:r>
            <a:r>
              <a:rPr lang="en-GB" dirty="0"/>
              <a:t>, 83(4), pp. 463-484</a:t>
            </a:r>
            <a:r>
              <a:rPr lang="en-GB" dirty="0" smtClean="0"/>
              <a:t>.</a:t>
            </a:r>
          </a:p>
          <a:p>
            <a:r>
              <a:rPr lang="en-GB" dirty="0"/>
              <a:t>Sexton, R. J., 1984. The Formation of Cooperatives: An Analysis of Entry Incentives, Entry Deterrence, Optimal Financing Arrangements, and Stability Requirements. Ph.D. dissertation, University of Minnesota</a:t>
            </a:r>
            <a:r>
              <a:rPr lang="en-GB" dirty="0" smtClean="0"/>
              <a:t>.</a:t>
            </a:r>
          </a:p>
          <a:p>
            <a:r>
              <a:rPr lang="en-GB" dirty="0"/>
              <a:t>Shaffer, J. D., 1987. Thinking About Farmers' Cooperatives, Contracts, and Economic Coordination. In Cooperative Theory: New Approaches, ed. Jeffrey S. Royer, pp. 61-86. Washington D.C.: USDA ACS Service Rep.</a:t>
            </a:r>
          </a:p>
          <a:p>
            <a:r>
              <a:rPr lang="en-GB" dirty="0"/>
              <a:t>Shaw, L., 2006. Overview of Corporate Governance Issues for Co-operatives. Manchester, UK. The Co-operative College.</a:t>
            </a:r>
          </a:p>
          <a:p>
            <a:r>
              <a:rPr lang="en-GB" dirty="0" err="1"/>
              <a:t>Sundaramurthy</a:t>
            </a:r>
            <a:r>
              <a:rPr lang="en-GB" dirty="0"/>
              <a:t>, C. &amp; Lewis, M., 2003. Control and Collaboration: Paradoxes of Governance, </a:t>
            </a:r>
            <a:r>
              <a:rPr lang="en-GB" i="1" dirty="0"/>
              <a:t>Academy of Management Review</a:t>
            </a:r>
            <a:r>
              <a:rPr lang="en-GB" dirty="0"/>
              <a:t>, 28(3), pp. 397-415.</a:t>
            </a:r>
          </a:p>
          <a:p>
            <a:r>
              <a:rPr lang="en-GB" dirty="0" err="1"/>
              <a:t>Tricker</a:t>
            </a:r>
            <a:r>
              <a:rPr lang="en-GB" dirty="0"/>
              <a:t>, B., 2000. Editorial - Corporate Governance - the Subject Whose Time has Come, </a:t>
            </a:r>
            <a:r>
              <a:rPr lang="en-GB" i="1" dirty="0"/>
              <a:t>Corporate Governance</a:t>
            </a:r>
            <a:r>
              <a:rPr lang="en-GB" dirty="0"/>
              <a:t>, 8(4), pp. 289-296.</a:t>
            </a:r>
          </a:p>
          <a:p>
            <a:endParaRPr lang="en-GB" dirty="0"/>
          </a:p>
        </p:txBody>
      </p:sp>
    </p:spTree>
    <p:extLst>
      <p:ext uri="{BB962C8B-B14F-4D97-AF65-F5344CB8AC3E}">
        <p14:creationId xmlns:p14="http://schemas.microsoft.com/office/powerpoint/2010/main" val="380892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The Cooperative Movement:</a:t>
            </a:r>
            <a:br>
              <a:rPr lang="en-US" dirty="0" smtClean="0"/>
            </a:br>
            <a:r>
              <a:rPr lang="en-US" dirty="0" smtClean="0"/>
              <a:t>Evolution and aim</a:t>
            </a:r>
            <a:endParaRPr lang="en-US" dirty="0"/>
          </a:p>
        </p:txBody>
      </p:sp>
      <p:sp>
        <p:nvSpPr>
          <p:cNvPr id="14" name="Content Placeholder 13"/>
          <p:cNvSpPr>
            <a:spLocks noGrp="1"/>
          </p:cNvSpPr>
          <p:nvPr>
            <p:ph idx="1"/>
          </p:nvPr>
        </p:nvSpPr>
        <p:spPr/>
        <p:txBody>
          <a:bodyPr/>
          <a:lstStyle/>
          <a:p>
            <a:r>
              <a:rPr lang="en-US" dirty="0" smtClean="0"/>
              <a:t>Fenwick Weavers Society and </a:t>
            </a:r>
            <a:r>
              <a:rPr lang="en-US" dirty="0" err="1" smtClean="0"/>
              <a:t>Rochdale</a:t>
            </a:r>
            <a:r>
              <a:rPr lang="en-US" dirty="0" smtClean="0"/>
              <a:t> Pioneers</a:t>
            </a:r>
          </a:p>
          <a:p>
            <a:r>
              <a:rPr lang="en-US" dirty="0"/>
              <a:t>The ICA defines a cooperative as “an autonomous association of persons united voluntarily to meet their common economic, social, and cultural needs and aspirations through a jointly-owned and democratically-controlled enterprise” (ICA, 2015). </a:t>
            </a:r>
            <a:endParaRPr lang="en-US" dirty="0" smtClean="0"/>
          </a:p>
          <a:p>
            <a:r>
              <a:rPr lang="en-US" dirty="0" smtClean="0"/>
              <a:t>Dual Purpose:  (economic and social)</a:t>
            </a:r>
          </a:p>
          <a:p>
            <a:r>
              <a:rPr lang="en-US" dirty="0" smtClean="0"/>
              <a:t>Corporate governance</a:t>
            </a:r>
          </a:p>
          <a:p>
            <a:r>
              <a:rPr lang="en-US" dirty="0" smtClean="0"/>
              <a:t>Main aim to </a:t>
            </a:r>
            <a:r>
              <a:rPr lang="en-GB" dirty="0" smtClean="0"/>
              <a:t>increase </a:t>
            </a:r>
            <a:r>
              <a:rPr lang="en-GB" dirty="0"/>
              <a:t>members’ professional and household value</a:t>
            </a:r>
          </a:p>
          <a:p>
            <a:endParaRPr lang="en-US" dirty="0"/>
          </a:p>
        </p:txBody>
      </p:sp>
    </p:spTree>
    <p:extLst>
      <p:ext uri="{BB962C8B-B14F-4D97-AF65-F5344CB8AC3E}">
        <p14:creationId xmlns:p14="http://schemas.microsoft.com/office/powerpoint/2010/main" val="327057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5331" y="476672"/>
            <a:ext cx="10157354" cy="2160240"/>
          </a:xfrm>
        </p:spPr>
        <p:txBody>
          <a:bodyPr>
            <a:normAutofit fontScale="90000"/>
          </a:bodyPr>
          <a:lstStyle/>
          <a:p>
            <a:r>
              <a:rPr lang="en-US" dirty="0" smtClean="0"/>
              <a:t>The Cooperative Movement:</a:t>
            </a:r>
            <a:br>
              <a:rPr lang="en-US" dirty="0" smtClean="0"/>
            </a:br>
            <a:r>
              <a:rPr lang="en-US" dirty="0" smtClean="0"/>
              <a:t>Evolution and aim </a:t>
            </a:r>
            <a:r>
              <a:rPr lang="en-US" sz="2400" dirty="0" smtClean="0"/>
              <a:t>(continued)</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b="1" dirty="0"/>
              <a:t>Cooperative principles</a:t>
            </a:r>
            <a:r>
              <a:rPr lang="en-US" sz="2400" b="1" dirty="0" smtClean="0"/>
              <a:t>:</a:t>
            </a:r>
            <a:endParaRPr lang="en-US" sz="2400" dirty="0"/>
          </a:p>
        </p:txBody>
      </p:sp>
      <p:sp>
        <p:nvSpPr>
          <p:cNvPr id="14" name="Content Placeholder 13"/>
          <p:cNvSpPr>
            <a:spLocks noGrp="1"/>
          </p:cNvSpPr>
          <p:nvPr>
            <p:ph idx="1"/>
          </p:nvPr>
        </p:nvSpPr>
        <p:spPr>
          <a:xfrm>
            <a:off x="1117309" y="2780928"/>
            <a:ext cx="10157354" cy="3391272"/>
          </a:xfrm>
        </p:spPr>
        <p:txBody>
          <a:bodyPr numCol="2">
            <a:normAutofit/>
          </a:bodyPr>
          <a:lstStyle/>
          <a:p>
            <a:pPr marL="457200" indent="-457200">
              <a:buAutoNum type="arabicPeriod"/>
            </a:pPr>
            <a:r>
              <a:rPr lang="en-US" dirty="0" smtClean="0"/>
              <a:t>Voluntary and open membership</a:t>
            </a:r>
          </a:p>
          <a:p>
            <a:pPr marL="457200" indent="-457200">
              <a:buAutoNum type="arabicPeriod"/>
            </a:pPr>
            <a:r>
              <a:rPr lang="en-US" dirty="0" smtClean="0"/>
              <a:t>Democratic member control</a:t>
            </a:r>
          </a:p>
          <a:p>
            <a:pPr marL="457200" indent="-457200">
              <a:buAutoNum type="arabicPeriod"/>
            </a:pPr>
            <a:r>
              <a:rPr lang="en-US" dirty="0" smtClean="0"/>
              <a:t>Member economic participation</a:t>
            </a:r>
          </a:p>
          <a:p>
            <a:pPr marL="457200" indent="-457200">
              <a:buAutoNum type="arabicPeriod"/>
            </a:pPr>
            <a:r>
              <a:rPr lang="en-US" dirty="0" smtClean="0"/>
              <a:t>Autonomy and independence</a:t>
            </a:r>
          </a:p>
          <a:p>
            <a:pPr marL="457200" indent="-457200">
              <a:buAutoNum type="arabicPeriod"/>
            </a:pPr>
            <a:r>
              <a:rPr lang="en-US" dirty="0" smtClean="0"/>
              <a:t>Provision of education, training and information</a:t>
            </a:r>
          </a:p>
          <a:p>
            <a:pPr marL="457200" indent="-457200">
              <a:buAutoNum type="arabicPeriod"/>
            </a:pPr>
            <a:r>
              <a:rPr lang="en-US" dirty="0" smtClean="0"/>
              <a:t>Cooperation among cooperatives</a:t>
            </a:r>
          </a:p>
          <a:p>
            <a:pPr marL="457200" indent="-457200">
              <a:buAutoNum type="arabicPeriod"/>
            </a:pPr>
            <a:r>
              <a:rPr lang="en-US" dirty="0" smtClean="0"/>
              <a:t>Concern for the community</a:t>
            </a:r>
          </a:p>
          <a:p>
            <a:pPr marL="457200" indent="-457200">
              <a:buAutoNum type="arabicPeriod"/>
            </a:pPr>
            <a:endParaRPr lang="en-US" dirty="0" smtClean="0"/>
          </a:p>
          <a:p>
            <a:pPr marL="457200" indent="-457200">
              <a:buAutoNum type="arabicPeriod"/>
            </a:pPr>
            <a:endParaRPr lang="en-US" dirty="0" smtClean="0"/>
          </a:p>
        </p:txBody>
      </p:sp>
    </p:spTree>
    <p:extLst>
      <p:ext uri="{BB962C8B-B14F-4D97-AF65-F5344CB8AC3E}">
        <p14:creationId xmlns:p14="http://schemas.microsoft.com/office/powerpoint/2010/main" val="379592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5331" y="476672"/>
            <a:ext cx="10157354" cy="1152128"/>
          </a:xfrm>
        </p:spPr>
        <p:txBody>
          <a:bodyPr>
            <a:normAutofit fontScale="90000"/>
          </a:bodyPr>
          <a:lstStyle/>
          <a:p>
            <a:r>
              <a:rPr lang="en-US" dirty="0" smtClean="0"/>
              <a:t>The Cooperative Movement:</a:t>
            </a:r>
            <a:br>
              <a:rPr lang="en-US" dirty="0" smtClean="0"/>
            </a:br>
            <a:r>
              <a:rPr lang="en-US" dirty="0" smtClean="0"/>
              <a:t>Theoretical perspectives</a:t>
            </a:r>
            <a:endParaRPr lang="en-US" sz="2400" dirty="0"/>
          </a:p>
        </p:txBody>
      </p:sp>
      <p:sp>
        <p:nvSpPr>
          <p:cNvPr id="14" name="Content Placeholder 13"/>
          <p:cNvSpPr>
            <a:spLocks noGrp="1"/>
          </p:cNvSpPr>
          <p:nvPr>
            <p:ph idx="1"/>
          </p:nvPr>
        </p:nvSpPr>
        <p:spPr>
          <a:xfrm>
            <a:off x="1117309" y="1916832"/>
            <a:ext cx="10157354" cy="4255368"/>
          </a:xfrm>
        </p:spPr>
        <p:txBody>
          <a:bodyPr numCol="1">
            <a:normAutofit fontScale="92500" lnSpcReduction="10000"/>
          </a:bodyPr>
          <a:lstStyle/>
          <a:p>
            <a:pPr marL="0" indent="0">
              <a:buNone/>
            </a:pPr>
            <a:r>
              <a:rPr lang="en-US" dirty="0" smtClean="0"/>
              <a:t>			single  objective?</a:t>
            </a:r>
          </a:p>
          <a:p>
            <a:pPr marL="0" indent="0">
              <a:buNone/>
            </a:pPr>
            <a:r>
              <a:rPr lang="en-US" dirty="0" smtClean="0"/>
              <a:t>Cooperatives</a:t>
            </a:r>
          </a:p>
          <a:p>
            <a:pPr marL="0" indent="0">
              <a:buNone/>
            </a:pPr>
            <a:r>
              <a:rPr lang="en-US" dirty="0"/>
              <a:t>	</a:t>
            </a:r>
            <a:r>
              <a:rPr lang="en-US" dirty="0" smtClean="0"/>
              <a:t>		multiple objectives?</a:t>
            </a:r>
          </a:p>
          <a:p>
            <a:pPr marL="0" indent="0">
              <a:buNone/>
            </a:pPr>
            <a:endParaRPr lang="en-US" dirty="0" smtClean="0"/>
          </a:p>
          <a:p>
            <a:pPr marL="0" indent="0">
              <a:buNone/>
            </a:pPr>
            <a:r>
              <a:rPr lang="en-US" dirty="0" smtClean="0"/>
              <a:t>According to Shaw (2006,)good corporate governance results into:</a:t>
            </a:r>
          </a:p>
          <a:p>
            <a:pPr>
              <a:buFontTx/>
              <a:buChar char="-"/>
            </a:pPr>
            <a:r>
              <a:rPr lang="en-US" dirty="0" smtClean="0"/>
              <a:t>better access to external finance, </a:t>
            </a:r>
          </a:p>
          <a:p>
            <a:pPr>
              <a:buFontTx/>
              <a:buChar char="-"/>
            </a:pPr>
            <a:r>
              <a:rPr lang="en-US" dirty="0" smtClean="0"/>
              <a:t>low cost of capital, </a:t>
            </a:r>
          </a:p>
          <a:p>
            <a:pPr>
              <a:buFontTx/>
              <a:buChar char="-"/>
            </a:pPr>
            <a:r>
              <a:rPr lang="en-US" dirty="0" smtClean="0"/>
              <a:t>better firm performance</a:t>
            </a:r>
          </a:p>
          <a:p>
            <a:pPr marL="457200" indent="-457200">
              <a:buAutoNum type="arabicPeriod"/>
            </a:pPr>
            <a:endParaRPr lang="en-US" dirty="0" smtClean="0"/>
          </a:p>
        </p:txBody>
      </p:sp>
      <p:cxnSp>
        <p:nvCxnSpPr>
          <p:cNvPr id="3" name="Straight Arrow Connector 2"/>
          <p:cNvCxnSpPr/>
          <p:nvPr/>
        </p:nvCxnSpPr>
        <p:spPr>
          <a:xfrm flipV="1">
            <a:off x="3214092" y="2204864"/>
            <a:ext cx="144016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214092" y="2636912"/>
            <a:ext cx="1440160"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07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3476820266"/>
              </p:ext>
            </p:extLst>
          </p:nvPr>
        </p:nvGraphicFramePr>
        <p:xfrm>
          <a:off x="1117600" y="1701800"/>
          <a:ext cx="9801348"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51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10036" y="476672"/>
            <a:ext cx="8582648" cy="720080"/>
          </a:xfrm>
        </p:spPr>
        <p:txBody>
          <a:bodyPr>
            <a:normAutofit fontScale="90000"/>
          </a:bodyPr>
          <a:lstStyle/>
          <a:p>
            <a:r>
              <a:rPr lang="en-US" sz="4000" dirty="0" smtClean="0"/>
              <a:t>The Cooperative Movement:</a:t>
            </a:r>
            <a:br>
              <a:rPr lang="en-US" sz="4000" dirty="0" smtClean="0"/>
            </a:br>
            <a:r>
              <a:rPr lang="en-US" sz="4000" dirty="0" smtClean="0"/>
              <a:t>Theoretical perspectives </a:t>
            </a:r>
            <a:r>
              <a:rPr lang="en-US" sz="2700" dirty="0" smtClean="0"/>
              <a:t>(continued)</a:t>
            </a:r>
            <a:endParaRPr lang="en-US" sz="2700" dirty="0"/>
          </a:p>
        </p:txBody>
      </p:sp>
      <p:sp>
        <p:nvSpPr>
          <p:cNvPr id="14" name="Content Placeholder 13"/>
          <p:cNvSpPr>
            <a:spLocks noGrp="1"/>
          </p:cNvSpPr>
          <p:nvPr>
            <p:ph idx="1"/>
          </p:nvPr>
        </p:nvSpPr>
        <p:spPr>
          <a:xfrm>
            <a:off x="1117309" y="1916832"/>
            <a:ext cx="10157354" cy="4752528"/>
          </a:xfrm>
        </p:spPr>
        <p:txBody>
          <a:bodyPr numCol="1">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200" dirty="0" smtClean="0"/>
          </a:p>
          <a:p>
            <a:pPr marL="0" indent="0">
              <a:buNone/>
            </a:pPr>
            <a:endParaRPr lang="en-US" sz="1200" dirty="0"/>
          </a:p>
          <a:p>
            <a:pPr marL="0" indent="0">
              <a:buNone/>
            </a:pPr>
            <a:r>
              <a:rPr lang="en-US" sz="1200" dirty="0" smtClean="0"/>
              <a:t>                 Figure 1: Conceptual framework of cooperative enterprise research (</a:t>
            </a:r>
            <a:r>
              <a:rPr lang="en-US" sz="1200" dirty="0" err="1" smtClean="0"/>
              <a:t>Mazzarol</a:t>
            </a:r>
            <a:r>
              <a:rPr lang="en-US" sz="1200" dirty="0" smtClean="0"/>
              <a:t> et al., 2011, p. 7)</a:t>
            </a:r>
          </a:p>
        </p:txBody>
      </p:sp>
      <p:pic>
        <p:nvPicPr>
          <p:cNvPr id="2" name="Picture 1"/>
          <p:cNvPicPr>
            <a:picLocks noChangeAspect="1"/>
          </p:cNvPicPr>
          <p:nvPr/>
        </p:nvPicPr>
        <p:blipFill>
          <a:blip r:embed="rId2"/>
          <a:stretch>
            <a:fillRect/>
          </a:stretch>
        </p:blipFill>
        <p:spPr>
          <a:xfrm>
            <a:off x="1845940" y="1340768"/>
            <a:ext cx="8559481" cy="4968552"/>
          </a:xfrm>
          <a:prstGeom prst="rect">
            <a:avLst/>
          </a:prstGeom>
        </p:spPr>
      </p:pic>
    </p:spTree>
    <p:extLst>
      <p:ext uri="{BB962C8B-B14F-4D97-AF65-F5344CB8AC3E}">
        <p14:creationId xmlns:p14="http://schemas.microsoft.com/office/powerpoint/2010/main" val="329345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5331" y="476672"/>
            <a:ext cx="10157354" cy="864096"/>
          </a:xfrm>
        </p:spPr>
        <p:txBody>
          <a:bodyPr>
            <a:normAutofit/>
          </a:bodyPr>
          <a:lstStyle/>
          <a:p>
            <a:r>
              <a:rPr lang="en-US" dirty="0" smtClean="0"/>
              <a:t>Cooperatives and social capital</a:t>
            </a:r>
            <a:endParaRPr lang="en-US" sz="2400" dirty="0"/>
          </a:p>
        </p:txBody>
      </p:sp>
      <p:sp>
        <p:nvSpPr>
          <p:cNvPr id="14" name="Content Placeholder 13"/>
          <p:cNvSpPr>
            <a:spLocks noGrp="1"/>
          </p:cNvSpPr>
          <p:nvPr>
            <p:ph idx="1"/>
          </p:nvPr>
        </p:nvSpPr>
        <p:spPr>
          <a:xfrm>
            <a:off x="1117309" y="1916832"/>
            <a:ext cx="10157354" cy="4255368"/>
          </a:xfrm>
        </p:spPr>
        <p:txBody>
          <a:bodyPr numCol="1">
            <a:normAutofit fontScale="92500" lnSpcReduction="10000"/>
          </a:bodyPr>
          <a:lstStyle/>
          <a:p>
            <a:r>
              <a:rPr lang="en-US" dirty="0" smtClean="0"/>
              <a:t>Educational aim:</a:t>
            </a:r>
          </a:p>
          <a:p>
            <a:pPr>
              <a:buFontTx/>
              <a:buChar char="-"/>
            </a:pPr>
            <a:r>
              <a:rPr lang="en-US" dirty="0" smtClean="0"/>
              <a:t>Roots in the </a:t>
            </a:r>
            <a:r>
              <a:rPr lang="en-US" dirty="0" err="1" smtClean="0"/>
              <a:t>Rochdale</a:t>
            </a:r>
            <a:r>
              <a:rPr lang="en-US" dirty="0" smtClean="0"/>
              <a:t> Pioneers</a:t>
            </a:r>
          </a:p>
          <a:p>
            <a:pPr>
              <a:buFontTx/>
              <a:buChar char="-"/>
            </a:pPr>
            <a:r>
              <a:rPr lang="en-US" dirty="0" smtClean="0"/>
              <a:t>Lack of knowledge =&gt; growth obstacles</a:t>
            </a:r>
          </a:p>
          <a:p>
            <a:pPr>
              <a:buFontTx/>
              <a:buChar char="-"/>
            </a:pPr>
            <a:r>
              <a:rPr lang="en-US" dirty="0" smtClean="0"/>
              <a:t>Operating related issues and culture</a:t>
            </a:r>
          </a:p>
          <a:p>
            <a:r>
              <a:rPr lang="en-US" dirty="0" smtClean="0"/>
              <a:t>Common enterprise system:</a:t>
            </a:r>
          </a:p>
          <a:p>
            <a:pPr>
              <a:buFontTx/>
              <a:buChar char="-"/>
            </a:pPr>
            <a:r>
              <a:rPr lang="en-US" dirty="0" smtClean="0"/>
              <a:t>Avoid exploitation</a:t>
            </a:r>
          </a:p>
          <a:p>
            <a:pPr>
              <a:buFontTx/>
              <a:buChar char="-"/>
            </a:pPr>
            <a:r>
              <a:rPr lang="en-US" dirty="0" smtClean="0"/>
              <a:t>Avoid marginalization of weaker social groups</a:t>
            </a:r>
          </a:p>
          <a:p>
            <a:pPr>
              <a:buFontTx/>
              <a:buChar char="-"/>
            </a:pPr>
            <a:r>
              <a:rPr lang="en-US" dirty="0" smtClean="0"/>
              <a:t>Fight inequality</a:t>
            </a:r>
            <a:r>
              <a:rPr lang="en-US" dirty="0"/>
              <a:t>	</a:t>
            </a:r>
            <a:r>
              <a:rPr lang="en-US" dirty="0" smtClean="0"/>
              <a:t>		</a:t>
            </a:r>
          </a:p>
          <a:p>
            <a:pPr marL="457200" indent="-457200">
              <a:buAutoNum type="arabicPeriod"/>
            </a:pPr>
            <a:endParaRPr lang="en-US" dirty="0" smtClean="0"/>
          </a:p>
        </p:txBody>
      </p:sp>
    </p:spTree>
    <p:extLst>
      <p:ext uri="{BB962C8B-B14F-4D97-AF65-F5344CB8AC3E}">
        <p14:creationId xmlns:p14="http://schemas.microsoft.com/office/powerpoint/2010/main" val="158273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265</TotalTime>
  <Words>1440</Words>
  <Application>Microsoft Macintosh PowerPoint</Application>
  <PresentationFormat>Custom</PresentationFormat>
  <Paragraphs>220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Century Gothic</vt:lpstr>
      <vt:lpstr>Times New Roman</vt:lpstr>
      <vt:lpstr>Wingdings</vt:lpstr>
      <vt:lpstr>Arial</vt:lpstr>
      <vt:lpstr>Books 16x9</vt:lpstr>
      <vt:lpstr>Chapter 10 Cooperatives and Family Businesses</vt:lpstr>
      <vt:lpstr>Chapter Structure</vt:lpstr>
      <vt:lpstr>PowerPoint Presentation</vt:lpstr>
      <vt:lpstr>The Cooperative Movement: Evolution and aim</vt:lpstr>
      <vt:lpstr>The Cooperative Movement: Evolution and aim (continued)    Cooperative principles:</vt:lpstr>
      <vt:lpstr>The Cooperative Movement: Theoretical perspectives</vt:lpstr>
      <vt:lpstr>Group Activity</vt:lpstr>
      <vt:lpstr>The Cooperative Movement: Theoretical perspectives (continued)</vt:lpstr>
      <vt:lpstr>Cooperatives and social capital</vt:lpstr>
      <vt:lpstr>Cooperatives and social capital (continued)</vt:lpstr>
      <vt:lpstr>Cooperatives and performance</vt:lpstr>
      <vt:lpstr>PowerPoint Presentation</vt:lpstr>
      <vt:lpstr>Family Business</vt:lpstr>
      <vt:lpstr>Family Business- examples</vt:lpstr>
      <vt:lpstr>Group Activity</vt:lpstr>
      <vt:lpstr>Family Business and social capital</vt:lpstr>
      <vt:lpstr>Cooperative business model-  main spheres</vt:lpstr>
      <vt:lpstr>Organisational model and governance structures (continued)</vt:lpstr>
      <vt:lpstr>Accountability and governance models</vt:lpstr>
      <vt:lpstr>Organisational management theories</vt:lpstr>
      <vt:lpstr>Cooperatives and family business: organizational model</vt:lpstr>
      <vt:lpstr>Who Governs</vt:lpstr>
      <vt:lpstr>Group Activity</vt:lpstr>
      <vt:lpstr>Board roles</vt:lpstr>
      <vt:lpstr>Board roles- paradoxes</vt:lpstr>
      <vt:lpstr>PowerPoint Presentation</vt:lpstr>
      <vt:lpstr>Board relationships with management</vt:lpstr>
      <vt:lpstr>Public’s trust </vt:lpstr>
      <vt:lpstr>Boosting public’s trust </vt:lpstr>
      <vt:lpstr>Chapter summary </vt:lpstr>
      <vt:lpstr>Further Reading</vt:lpstr>
      <vt:lpstr>Further reading</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Paterson, Audrey</dc:creator>
  <cp:lastModifiedBy>Jubb, Darren</cp:lastModifiedBy>
  <cp:revision>54</cp:revision>
  <dcterms:created xsi:type="dcterms:W3CDTF">2017-07-13T20:00:40Z</dcterms:created>
  <dcterms:modified xsi:type="dcterms:W3CDTF">2017-10-23T13:27:40Z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